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1" r:id="rId14"/>
    <p:sldId id="268" r:id="rId15"/>
    <p:sldId id="269" r:id="rId16"/>
    <p:sldId id="270"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CB86A9-DC00-4F17-9DAE-9FFC98DC25A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l-GR"/>
        </a:p>
      </dgm:t>
    </dgm:pt>
    <dgm:pt modelId="{374CEC50-DE45-4982-A93C-5FDB5BBAB812}">
      <dgm:prSet phldrT="[Κείμενο]"/>
      <dgm:spPr>
        <a:solidFill>
          <a:schemeClr val="accent2"/>
        </a:solidFill>
      </dgm:spPr>
      <dgm:t>
        <a:bodyPr/>
        <a:lstStyle/>
        <a:p>
          <a:r>
            <a:rPr lang="el-GR" dirty="0" smtClean="0"/>
            <a:t>1</a:t>
          </a:r>
          <a:endParaRPr lang="el-GR" dirty="0"/>
        </a:p>
      </dgm:t>
    </dgm:pt>
    <dgm:pt modelId="{F0EFCB19-6D68-4A8C-9CF1-9EF963B25871}" type="parTrans" cxnId="{48AD9881-EC53-419E-9C0B-0D72A97F63A0}">
      <dgm:prSet/>
      <dgm:spPr/>
      <dgm:t>
        <a:bodyPr/>
        <a:lstStyle/>
        <a:p>
          <a:endParaRPr lang="el-GR"/>
        </a:p>
      </dgm:t>
    </dgm:pt>
    <dgm:pt modelId="{48ECF926-F3CC-4DA7-B7F7-32EF5271776E}" type="sibTrans" cxnId="{48AD9881-EC53-419E-9C0B-0D72A97F63A0}">
      <dgm:prSet/>
      <dgm:spPr/>
      <dgm:t>
        <a:bodyPr/>
        <a:lstStyle/>
        <a:p>
          <a:endParaRPr lang="el-GR"/>
        </a:p>
      </dgm:t>
    </dgm:pt>
    <dgm:pt modelId="{BAC44CC1-154A-4E58-8195-16CB7A2329B0}">
      <dgm:prSet phldrT="[Κείμενο]" custT="1"/>
      <dgm:spPr>
        <a:solidFill>
          <a:schemeClr val="accent1">
            <a:lumMod val="20000"/>
            <a:lumOff val="80000"/>
            <a:alpha val="90000"/>
          </a:schemeClr>
        </a:solidFill>
      </dgm:spPr>
      <dgm:t>
        <a:bodyPr/>
        <a:lstStyle/>
        <a:p>
          <a:r>
            <a:rPr lang="el-GR" sz="2000" b="1" dirty="0" smtClean="0">
              <a:latin typeface="Calibri" pitchFamily="34" charset="0"/>
            </a:rPr>
            <a:t>Επανεξέταση υποθέσεων και αποτελεσμάτων</a:t>
          </a:r>
          <a:endParaRPr lang="el-GR" sz="2000" dirty="0">
            <a:latin typeface="Calibri" pitchFamily="34" charset="0"/>
          </a:endParaRPr>
        </a:p>
      </dgm:t>
    </dgm:pt>
    <dgm:pt modelId="{816D95EF-C01A-4DC7-A0E9-CA090D4E2B76}" type="parTrans" cxnId="{9DAE7869-8180-4CBC-B9E2-D47EFF7C0D14}">
      <dgm:prSet/>
      <dgm:spPr/>
      <dgm:t>
        <a:bodyPr/>
        <a:lstStyle/>
        <a:p>
          <a:endParaRPr lang="el-GR"/>
        </a:p>
      </dgm:t>
    </dgm:pt>
    <dgm:pt modelId="{B884103D-646F-4B09-AFEF-0AC8AEDDA17C}" type="sibTrans" cxnId="{9DAE7869-8180-4CBC-B9E2-D47EFF7C0D14}">
      <dgm:prSet/>
      <dgm:spPr/>
      <dgm:t>
        <a:bodyPr/>
        <a:lstStyle/>
        <a:p>
          <a:endParaRPr lang="el-GR"/>
        </a:p>
      </dgm:t>
    </dgm:pt>
    <dgm:pt modelId="{1C8A6CAF-46AC-4DE5-900A-E7C26729A321}">
      <dgm:prSet phldrT="[Κείμενο]"/>
      <dgm:spPr>
        <a:solidFill>
          <a:schemeClr val="accent2"/>
        </a:solidFill>
      </dgm:spPr>
      <dgm:t>
        <a:bodyPr/>
        <a:lstStyle/>
        <a:p>
          <a:r>
            <a:rPr lang="el-GR" dirty="0" smtClean="0"/>
            <a:t>2</a:t>
          </a:r>
          <a:endParaRPr lang="el-GR" dirty="0"/>
        </a:p>
      </dgm:t>
    </dgm:pt>
    <dgm:pt modelId="{A945ED69-29E8-4461-A7B4-CD26E2246A2F}" type="parTrans" cxnId="{AB976736-B448-4A27-BECF-F766A5BED12D}">
      <dgm:prSet/>
      <dgm:spPr/>
      <dgm:t>
        <a:bodyPr/>
        <a:lstStyle/>
        <a:p>
          <a:endParaRPr lang="el-GR"/>
        </a:p>
      </dgm:t>
    </dgm:pt>
    <dgm:pt modelId="{85E225F1-1220-4BB5-A283-6D25106F254A}" type="sibTrans" cxnId="{AB976736-B448-4A27-BECF-F766A5BED12D}">
      <dgm:prSet/>
      <dgm:spPr/>
      <dgm:t>
        <a:bodyPr/>
        <a:lstStyle/>
        <a:p>
          <a:endParaRPr lang="el-GR"/>
        </a:p>
      </dgm:t>
    </dgm:pt>
    <dgm:pt modelId="{52FABA2D-DB3A-4D7F-9EFF-3E32BDAC570E}">
      <dgm:prSet phldrT="[Κείμενο]" custT="1"/>
      <dgm:spPr>
        <a:solidFill>
          <a:schemeClr val="accent1">
            <a:lumMod val="20000"/>
            <a:lumOff val="80000"/>
            <a:alpha val="90000"/>
          </a:schemeClr>
        </a:solidFill>
      </dgm:spPr>
      <dgm:t>
        <a:bodyPr/>
        <a:lstStyle/>
        <a:p>
          <a:r>
            <a:rPr lang="el-GR" sz="2000" b="1" dirty="0" smtClean="0">
              <a:latin typeface="Calibri" pitchFamily="34" charset="0"/>
            </a:rPr>
            <a:t>Σχολιασμός των ευρημάτων στο πλαίσιο της υπάρχουσας βιβλιογραφίας &amp; ανάδειξη των περιορισμών της έρευνας </a:t>
          </a:r>
          <a:endParaRPr lang="el-GR" sz="2000" dirty="0">
            <a:latin typeface="Calibri" pitchFamily="34" charset="0"/>
          </a:endParaRPr>
        </a:p>
      </dgm:t>
    </dgm:pt>
    <dgm:pt modelId="{D5715742-B2FB-45DA-AF62-76B7630A888B}" type="parTrans" cxnId="{347E3A47-D170-47B8-AD4C-EF98D3C0A234}">
      <dgm:prSet/>
      <dgm:spPr/>
      <dgm:t>
        <a:bodyPr/>
        <a:lstStyle/>
        <a:p>
          <a:endParaRPr lang="el-GR"/>
        </a:p>
      </dgm:t>
    </dgm:pt>
    <dgm:pt modelId="{1BA9D7C7-98AA-432B-980A-03AC5FAF0197}" type="sibTrans" cxnId="{347E3A47-D170-47B8-AD4C-EF98D3C0A234}">
      <dgm:prSet/>
      <dgm:spPr/>
      <dgm:t>
        <a:bodyPr/>
        <a:lstStyle/>
        <a:p>
          <a:endParaRPr lang="el-GR"/>
        </a:p>
      </dgm:t>
    </dgm:pt>
    <dgm:pt modelId="{9ABD5403-E107-42CE-891E-B5E420110240}">
      <dgm:prSet phldrT="[Κείμενο]"/>
      <dgm:spPr>
        <a:solidFill>
          <a:schemeClr val="accent2"/>
        </a:solidFill>
      </dgm:spPr>
      <dgm:t>
        <a:bodyPr/>
        <a:lstStyle/>
        <a:p>
          <a:r>
            <a:rPr lang="el-GR" dirty="0" smtClean="0"/>
            <a:t>3</a:t>
          </a:r>
          <a:endParaRPr lang="el-GR" dirty="0"/>
        </a:p>
      </dgm:t>
    </dgm:pt>
    <dgm:pt modelId="{10E15072-B2E1-438A-83D1-1070BDDF71CD}" type="parTrans" cxnId="{7D51BC98-B626-439D-9069-D9B8B1142700}">
      <dgm:prSet/>
      <dgm:spPr/>
      <dgm:t>
        <a:bodyPr/>
        <a:lstStyle/>
        <a:p>
          <a:endParaRPr lang="el-GR"/>
        </a:p>
      </dgm:t>
    </dgm:pt>
    <dgm:pt modelId="{6460FCD9-9304-437A-889B-42327C27EFA1}" type="sibTrans" cxnId="{7D51BC98-B626-439D-9069-D9B8B1142700}">
      <dgm:prSet/>
      <dgm:spPr/>
      <dgm:t>
        <a:bodyPr/>
        <a:lstStyle/>
        <a:p>
          <a:endParaRPr lang="el-GR"/>
        </a:p>
      </dgm:t>
    </dgm:pt>
    <dgm:pt modelId="{76E2C9F5-FEBF-4DD6-A076-1AF4B21E337E}">
      <dgm:prSet phldrT="[Κείμενο]" custT="1"/>
      <dgm:spPr/>
      <dgm:t>
        <a:bodyPr/>
        <a:lstStyle/>
        <a:p>
          <a:r>
            <a:rPr lang="el-GR" sz="2000" b="1" dirty="0" smtClean="0">
              <a:latin typeface="Calibri" pitchFamily="34" charset="0"/>
            </a:rPr>
            <a:t>Συμβολή της έρευνας στη βιβλιογραφία  &amp; προτάσεις για  περαιτέρω έρευνα</a:t>
          </a:r>
          <a:endParaRPr lang="el-GR" sz="2000" dirty="0">
            <a:latin typeface="Calibri" pitchFamily="34" charset="0"/>
          </a:endParaRPr>
        </a:p>
      </dgm:t>
    </dgm:pt>
    <dgm:pt modelId="{5E0670EE-D554-4E5A-AEF9-21DCEF1411E7}" type="parTrans" cxnId="{086F3CA9-C99D-471F-95A2-C87E91232552}">
      <dgm:prSet/>
      <dgm:spPr/>
      <dgm:t>
        <a:bodyPr/>
        <a:lstStyle/>
        <a:p>
          <a:endParaRPr lang="el-GR"/>
        </a:p>
      </dgm:t>
    </dgm:pt>
    <dgm:pt modelId="{12986642-7B78-4874-97E0-D6754F6EED8E}" type="sibTrans" cxnId="{086F3CA9-C99D-471F-95A2-C87E91232552}">
      <dgm:prSet/>
      <dgm:spPr/>
      <dgm:t>
        <a:bodyPr/>
        <a:lstStyle/>
        <a:p>
          <a:endParaRPr lang="el-GR"/>
        </a:p>
      </dgm:t>
    </dgm:pt>
    <dgm:pt modelId="{5C21DD54-C9B9-4EE1-B3CF-24551843E6EB}" type="pres">
      <dgm:prSet presAssocID="{67CB86A9-DC00-4F17-9DAE-9FFC98DC25A9}" presName="Name0" presStyleCnt="0">
        <dgm:presLayoutVars>
          <dgm:dir/>
          <dgm:animLvl val="lvl"/>
          <dgm:resizeHandles val="exact"/>
        </dgm:presLayoutVars>
      </dgm:prSet>
      <dgm:spPr/>
      <dgm:t>
        <a:bodyPr/>
        <a:lstStyle/>
        <a:p>
          <a:endParaRPr lang="el-GR"/>
        </a:p>
      </dgm:t>
    </dgm:pt>
    <dgm:pt modelId="{2CCB8599-319C-44D1-9B60-3B16ED024080}" type="pres">
      <dgm:prSet presAssocID="{374CEC50-DE45-4982-A93C-5FDB5BBAB812}" presName="linNode" presStyleCnt="0"/>
      <dgm:spPr/>
    </dgm:pt>
    <dgm:pt modelId="{8F2D5661-AF1A-4A53-9A6C-C0FBC24CAE12}" type="pres">
      <dgm:prSet presAssocID="{374CEC50-DE45-4982-A93C-5FDB5BBAB812}" presName="parentText" presStyleLbl="node1" presStyleIdx="0" presStyleCnt="3" custScaleX="27467" custScaleY="46202" custLinFactNeighborX="2464" custLinFactNeighborY="2919">
        <dgm:presLayoutVars>
          <dgm:chMax val="1"/>
          <dgm:bulletEnabled val="1"/>
        </dgm:presLayoutVars>
      </dgm:prSet>
      <dgm:spPr/>
      <dgm:t>
        <a:bodyPr/>
        <a:lstStyle/>
        <a:p>
          <a:endParaRPr lang="el-GR"/>
        </a:p>
      </dgm:t>
    </dgm:pt>
    <dgm:pt modelId="{C06FF687-FE5B-46BC-986C-088151A17DBD}" type="pres">
      <dgm:prSet presAssocID="{374CEC50-DE45-4982-A93C-5FDB5BBAB812}" presName="descendantText" presStyleLbl="alignAccFollowNode1" presStyleIdx="0" presStyleCnt="3" custScaleX="137769" custScaleY="43239" custLinFactNeighborX="14406" custLinFactNeighborY="10112">
        <dgm:presLayoutVars>
          <dgm:bulletEnabled val="1"/>
        </dgm:presLayoutVars>
      </dgm:prSet>
      <dgm:spPr/>
      <dgm:t>
        <a:bodyPr/>
        <a:lstStyle/>
        <a:p>
          <a:endParaRPr lang="el-GR"/>
        </a:p>
      </dgm:t>
    </dgm:pt>
    <dgm:pt modelId="{CFEAF360-09A3-4CDB-B67C-6BF5811B0401}" type="pres">
      <dgm:prSet presAssocID="{48ECF926-F3CC-4DA7-B7F7-32EF5271776E}" presName="sp" presStyleCnt="0"/>
      <dgm:spPr/>
    </dgm:pt>
    <dgm:pt modelId="{B134A5EE-E18D-45FB-B4C7-74F898A281A8}" type="pres">
      <dgm:prSet presAssocID="{1C8A6CAF-46AC-4DE5-900A-E7C26729A321}" presName="linNode" presStyleCnt="0"/>
      <dgm:spPr/>
    </dgm:pt>
    <dgm:pt modelId="{245E3BBF-BCDC-4D16-A10B-01BD44164851}" type="pres">
      <dgm:prSet presAssocID="{1C8A6CAF-46AC-4DE5-900A-E7C26729A321}" presName="parentText" presStyleLbl="node1" presStyleIdx="1" presStyleCnt="3" custScaleX="49360" custScaleY="46687" custLinFactNeighborX="4653" custLinFactNeighborY="-1278">
        <dgm:presLayoutVars>
          <dgm:chMax val="1"/>
          <dgm:bulletEnabled val="1"/>
        </dgm:presLayoutVars>
      </dgm:prSet>
      <dgm:spPr/>
      <dgm:t>
        <a:bodyPr/>
        <a:lstStyle/>
        <a:p>
          <a:endParaRPr lang="el-GR"/>
        </a:p>
      </dgm:t>
    </dgm:pt>
    <dgm:pt modelId="{67B6E4A9-7E43-4FFF-AB11-D12863D5C455}" type="pres">
      <dgm:prSet presAssocID="{1C8A6CAF-46AC-4DE5-900A-E7C26729A321}" presName="descendantText" presStyleLbl="alignAccFollowNode1" presStyleIdx="1" presStyleCnt="3" custScaleX="247254" custScaleY="47009" custLinFactNeighborX="102" custLinFactNeighborY="386">
        <dgm:presLayoutVars>
          <dgm:bulletEnabled val="1"/>
        </dgm:presLayoutVars>
      </dgm:prSet>
      <dgm:spPr/>
      <dgm:t>
        <a:bodyPr/>
        <a:lstStyle/>
        <a:p>
          <a:endParaRPr lang="el-GR"/>
        </a:p>
      </dgm:t>
    </dgm:pt>
    <dgm:pt modelId="{A68A6335-B53A-4DCF-B068-0F128ADE17EF}" type="pres">
      <dgm:prSet presAssocID="{85E225F1-1220-4BB5-A283-6D25106F254A}" presName="sp" presStyleCnt="0"/>
      <dgm:spPr/>
    </dgm:pt>
    <dgm:pt modelId="{5FEFF120-7A7C-483F-BC3F-EDABEDFCDA31}" type="pres">
      <dgm:prSet presAssocID="{9ABD5403-E107-42CE-891E-B5E420110240}" presName="linNode" presStyleCnt="0"/>
      <dgm:spPr/>
    </dgm:pt>
    <dgm:pt modelId="{FAB90C23-B277-477A-A9D9-1159F6C5047C}" type="pres">
      <dgm:prSet presAssocID="{9ABD5403-E107-42CE-891E-B5E420110240}" presName="parentText" presStyleLbl="node1" presStyleIdx="2" presStyleCnt="3" custScaleX="29191" custScaleY="43094" custLinFactNeighborX="2520" custLinFactNeighborY="52">
        <dgm:presLayoutVars>
          <dgm:chMax val="1"/>
          <dgm:bulletEnabled val="1"/>
        </dgm:presLayoutVars>
      </dgm:prSet>
      <dgm:spPr/>
      <dgm:t>
        <a:bodyPr/>
        <a:lstStyle/>
        <a:p>
          <a:endParaRPr lang="el-GR"/>
        </a:p>
      </dgm:t>
    </dgm:pt>
    <dgm:pt modelId="{217F328F-753F-47DD-96F0-40556C7CCE65}" type="pres">
      <dgm:prSet presAssocID="{9ABD5403-E107-42CE-891E-B5E420110240}" presName="descendantText" presStyleLbl="alignAccFollowNode1" presStyleIdx="2" presStyleCnt="3" custScaleX="141604" custScaleY="49156" custLinFactNeighborX="-86" custLinFactNeighborY="64">
        <dgm:presLayoutVars>
          <dgm:bulletEnabled val="1"/>
        </dgm:presLayoutVars>
      </dgm:prSet>
      <dgm:spPr/>
      <dgm:t>
        <a:bodyPr/>
        <a:lstStyle/>
        <a:p>
          <a:endParaRPr lang="el-GR"/>
        </a:p>
      </dgm:t>
    </dgm:pt>
  </dgm:ptLst>
  <dgm:cxnLst>
    <dgm:cxn modelId="{347E3A47-D170-47B8-AD4C-EF98D3C0A234}" srcId="{1C8A6CAF-46AC-4DE5-900A-E7C26729A321}" destId="{52FABA2D-DB3A-4D7F-9EFF-3E32BDAC570E}" srcOrd="0" destOrd="0" parTransId="{D5715742-B2FB-45DA-AF62-76B7630A888B}" sibTransId="{1BA9D7C7-98AA-432B-980A-03AC5FAF0197}"/>
    <dgm:cxn modelId="{98F4C8D3-C7D7-4B6D-8247-981378496F98}" type="presOf" srcId="{9ABD5403-E107-42CE-891E-B5E420110240}" destId="{FAB90C23-B277-477A-A9D9-1159F6C5047C}" srcOrd="0" destOrd="0" presId="urn:microsoft.com/office/officeart/2005/8/layout/vList5"/>
    <dgm:cxn modelId="{7D51BC98-B626-439D-9069-D9B8B1142700}" srcId="{67CB86A9-DC00-4F17-9DAE-9FFC98DC25A9}" destId="{9ABD5403-E107-42CE-891E-B5E420110240}" srcOrd="2" destOrd="0" parTransId="{10E15072-B2E1-438A-83D1-1070BDDF71CD}" sibTransId="{6460FCD9-9304-437A-889B-42327C27EFA1}"/>
    <dgm:cxn modelId="{E022C271-5FE5-42DB-AD37-F48351D0750B}" type="presOf" srcId="{67CB86A9-DC00-4F17-9DAE-9FFC98DC25A9}" destId="{5C21DD54-C9B9-4EE1-B3CF-24551843E6EB}" srcOrd="0" destOrd="0" presId="urn:microsoft.com/office/officeart/2005/8/layout/vList5"/>
    <dgm:cxn modelId="{A09F8FA6-BCB0-4A1D-80AF-289DCA1D9197}" type="presOf" srcId="{1C8A6CAF-46AC-4DE5-900A-E7C26729A321}" destId="{245E3BBF-BCDC-4D16-A10B-01BD44164851}" srcOrd="0" destOrd="0" presId="urn:microsoft.com/office/officeart/2005/8/layout/vList5"/>
    <dgm:cxn modelId="{F66670CB-FE80-46DE-8882-D36E710356BD}" type="presOf" srcId="{52FABA2D-DB3A-4D7F-9EFF-3E32BDAC570E}" destId="{67B6E4A9-7E43-4FFF-AB11-D12863D5C455}" srcOrd="0" destOrd="0" presId="urn:microsoft.com/office/officeart/2005/8/layout/vList5"/>
    <dgm:cxn modelId="{48AD9881-EC53-419E-9C0B-0D72A97F63A0}" srcId="{67CB86A9-DC00-4F17-9DAE-9FFC98DC25A9}" destId="{374CEC50-DE45-4982-A93C-5FDB5BBAB812}" srcOrd="0" destOrd="0" parTransId="{F0EFCB19-6D68-4A8C-9CF1-9EF963B25871}" sibTransId="{48ECF926-F3CC-4DA7-B7F7-32EF5271776E}"/>
    <dgm:cxn modelId="{7C0646E9-565A-43B9-BD7E-4407C67A9078}" type="presOf" srcId="{374CEC50-DE45-4982-A93C-5FDB5BBAB812}" destId="{8F2D5661-AF1A-4A53-9A6C-C0FBC24CAE12}" srcOrd="0" destOrd="0" presId="urn:microsoft.com/office/officeart/2005/8/layout/vList5"/>
    <dgm:cxn modelId="{AB976736-B448-4A27-BECF-F766A5BED12D}" srcId="{67CB86A9-DC00-4F17-9DAE-9FFC98DC25A9}" destId="{1C8A6CAF-46AC-4DE5-900A-E7C26729A321}" srcOrd="1" destOrd="0" parTransId="{A945ED69-29E8-4461-A7B4-CD26E2246A2F}" sibTransId="{85E225F1-1220-4BB5-A283-6D25106F254A}"/>
    <dgm:cxn modelId="{937E4398-6F4C-4466-9EA2-AD0B15AAD76F}" type="presOf" srcId="{BAC44CC1-154A-4E58-8195-16CB7A2329B0}" destId="{C06FF687-FE5B-46BC-986C-088151A17DBD}" srcOrd="0" destOrd="0" presId="urn:microsoft.com/office/officeart/2005/8/layout/vList5"/>
    <dgm:cxn modelId="{9DAE7869-8180-4CBC-B9E2-D47EFF7C0D14}" srcId="{374CEC50-DE45-4982-A93C-5FDB5BBAB812}" destId="{BAC44CC1-154A-4E58-8195-16CB7A2329B0}" srcOrd="0" destOrd="0" parTransId="{816D95EF-C01A-4DC7-A0E9-CA090D4E2B76}" sibTransId="{B884103D-646F-4B09-AFEF-0AC8AEDDA17C}"/>
    <dgm:cxn modelId="{323F2A61-D0B0-44D8-B40F-C2155188578D}" type="presOf" srcId="{76E2C9F5-FEBF-4DD6-A076-1AF4B21E337E}" destId="{217F328F-753F-47DD-96F0-40556C7CCE65}" srcOrd="0" destOrd="0" presId="urn:microsoft.com/office/officeart/2005/8/layout/vList5"/>
    <dgm:cxn modelId="{086F3CA9-C99D-471F-95A2-C87E91232552}" srcId="{9ABD5403-E107-42CE-891E-B5E420110240}" destId="{76E2C9F5-FEBF-4DD6-A076-1AF4B21E337E}" srcOrd="0" destOrd="0" parTransId="{5E0670EE-D554-4E5A-AEF9-21DCEF1411E7}" sibTransId="{12986642-7B78-4874-97E0-D6754F6EED8E}"/>
    <dgm:cxn modelId="{646C385F-E85F-4FC7-9C2F-D713D9980AA6}" type="presParOf" srcId="{5C21DD54-C9B9-4EE1-B3CF-24551843E6EB}" destId="{2CCB8599-319C-44D1-9B60-3B16ED024080}" srcOrd="0" destOrd="0" presId="urn:microsoft.com/office/officeart/2005/8/layout/vList5"/>
    <dgm:cxn modelId="{CEA03790-65E2-4B20-8D93-E0A3CA0C8701}" type="presParOf" srcId="{2CCB8599-319C-44D1-9B60-3B16ED024080}" destId="{8F2D5661-AF1A-4A53-9A6C-C0FBC24CAE12}" srcOrd="0" destOrd="0" presId="urn:microsoft.com/office/officeart/2005/8/layout/vList5"/>
    <dgm:cxn modelId="{95FC034F-1896-4C57-860E-5EB7CF8A23CE}" type="presParOf" srcId="{2CCB8599-319C-44D1-9B60-3B16ED024080}" destId="{C06FF687-FE5B-46BC-986C-088151A17DBD}" srcOrd="1" destOrd="0" presId="urn:microsoft.com/office/officeart/2005/8/layout/vList5"/>
    <dgm:cxn modelId="{A6CACA5B-A68D-43C0-913D-EE0FDCECE08B}" type="presParOf" srcId="{5C21DD54-C9B9-4EE1-B3CF-24551843E6EB}" destId="{CFEAF360-09A3-4CDB-B67C-6BF5811B0401}" srcOrd="1" destOrd="0" presId="urn:microsoft.com/office/officeart/2005/8/layout/vList5"/>
    <dgm:cxn modelId="{256E451F-C15D-44C3-A18F-2D7326FF5AD5}" type="presParOf" srcId="{5C21DD54-C9B9-4EE1-B3CF-24551843E6EB}" destId="{B134A5EE-E18D-45FB-B4C7-74F898A281A8}" srcOrd="2" destOrd="0" presId="urn:microsoft.com/office/officeart/2005/8/layout/vList5"/>
    <dgm:cxn modelId="{6194984B-EE21-428F-9323-5CE6AD7B016E}" type="presParOf" srcId="{B134A5EE-E18D-45FB-B4C7-74F898A281A8}" destId="{245E3BBF-BCDC-4D16-A10B-01BD44164851}" srcOrd="0" destOrd="0" presId="urn:microsoft.com/office/officeart/2005/8/layout/vList5"/>
    <dgm:cxn modelId="{8C121658-AABE-44C2-9A85-6342868E8A7C}" type="presParOf" srcId="{B134A5EE-E18D-45FB-B4C7-74F898A281A8}" destId="{67B6E4A9-7E43-4FFF-AB11-D12863D5C455}" srcOrd="1" destOrd="0" presId="urn:microsoft.com/office/officeart/2005/8/layout/vList5"/>
    <dgm:cxn modelId="{C8FC4497-54F4-4CF0-933F-C5B1D267693C}" type="presParOf" srcId="{5C21DD54-C9B9-4EE1-B3CF-24551843E6EB}" destId="{A68A6335-B53A-4DCF-B068-0F128ADE17EF}" srcOrd="3" destOrd="0" presId="urn:microsoft.com/office/officeart/2005/8/layout/vList5"/>
    <dgm:cxn modelId="{14503A19-CB37-4447-8DB9-31FBFAEC4610}" type="presParOf" srcId="{5C21DD54-C9B9-4EE1-B3CF-24551843E6EB}" destId="{5FEFF120-7A7C-483F-BC3F-EDABEDFCDA31}" srcOrd="4" destOrd="0" presId="urn:microsoft.com/office/officeart/2005/8/layout/vList5"/>
    <dgm:cxn modelId="{D4E06FF2-0E7B-471E-8D5F-098C2C7770AB}" type="presParOf" srcId="{5FEFF120-7A7C-483F-BC3F-EDABEDFCDA31}" destId="{FAB90C23-B277-477A-A9D9-1159F6C5047C}" srcOrd="0" destOrd="0" presId="urn:microsoft.com/office/officeart/2005/8/layout/vList5"/>
    <dgm:cxn modelId="{EC4F474A-25D6-46CB-B631-DB98BC3DE989}" type="presParOf" srcId="{5FEFF120-7A7C-483F-BC3F-EDABEDFCDA31}" destId="{217F328F-753F-47DD-96F0-40556C7CCE65}"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3C27230-8D56-4374-8C3B-966A1BC60102}"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el-GR"/>
        </a:p>
      </dgm:t>
    </dgm:pt>
    <dgm:pt modelId="{39BAC001-F8BC-486E-84F8-80FFA9BAE228}">
      <dgm:prSet custT="1"/>
      <dgm:spPr/>
      <dgm:t>
        <a:bodyPr/>
        <a:lstStyle/>
        <a:p>
          <a:pPr rtl="0"/>
          <a:r>
            <a:rPr lang="el-GR" sz="1800" b="1" i="0" u="sng" dirty="0" smtClean="0"/>
            <a:t>Αναφορά</a:t>
          </a:r>
          <a:r>
            <a:rPr lang="el-GR" sz="1300" b="1" i="0" u="sng" dirty="0" smtClean="0"/>
            <a:t> </a:t>
          </a:r>
          <a:r>
            <a:rPr lang="el-GR" sz="1300" b="1" i="0" dirty="0" smtClean="0"/>
            <a:t>(γίνεται μέσα στο κείμενο)</a:t>
          </a:r>
          <a:r>
            <a:rPr lang="en-US" sz="1300" b="1" i="0" dirty="0" smtClean="0"/>
            <a:t> (in- text citation)</a:t>
          </a:r>
          <a:endParaRPr lang="el-GR" sz="1300" b="1" dirty="0"/>
        </a:p>
      </dgm:t>
    </dgm:pt>
    <dgm:pt modelId="{658C4BEB-2229-4228-8D2A-2B91F0337796}" type="parTrans" cxnId="{21B2303D-0A4D-4A2F-B492-AA6FE1F24611}">
      <dgm:prSet/>
      <dgm:spPr/>
      <dgm:t>
        <a:bodyPr/>
        <a:lstStyle/>
        <a:p>
          <a:endParaRPr lang="el-GR" b="1"/>
        </a:p>
      </dgm:t>
    </dgm:pt>
    <dgm:pt modelId="{CE129B1D-C59A-4C8B-B4D5-805775D7752A}" type="sibTrans" cxnId="{21B2303D-0A4D-4A2F-B492-AA6FE1F24611}">
      <dgm:prSet/>
      <dgm:spPr/>
      <dgm:t>
        <a:bodyPr/>
        <a:lstStyle/>
        <a:p>
          <a:endParaRPr lang="el-GR" b="1"/>
        </a:p>
      </dgm:t>
    </dgm:pt>
    <dgm:pt modelId="{BD601F7E-AE9D-4D39-9395-DDB3D321821C}">
      <dgm:prSet custT="1"/>
      <dgm:spPr/>
      <dgm:t>
        <a:bodyPr/>
        <a:lstStyle/>
        <a:p>
          <a:pPr rtl="0"/>
          <a:r>
            <a:rPr lang="el-GR" sz="1800" b="1" i="0" u="sng" dirty="0" smtClean="0"/>
            <a:t>Υποσημείωση</a:t>
          </a:r>
          <a:r>
            <a:rPr lang="el-GR" sz="1300" b="1" i="0" u="sng" dirty="0" smtClean="0"/>
            <a:t> </a:t>
          </a:r>
          <a:r>
            <a:rPr lang="el-GR" sz="1300" b="1" i="0" dirty="0" smtClean="0"/>
            <a:t>(γίνεται επίσης μέσα στο κείμενο κατά κανόνα με αριθμητική ένδειξη και δίνεται είτε στο κάτω μέρος της σελίδας, είτε στο τέλος του κεφαλαίου, είτε στο τέλος του κειμένου)</a:t>
          </a:r>
          <a:r>
            <a:rPr lang="en-US" sz="1300" b="1" i="0" dirty="0" smtClean="0"/>
            <a:t> (notes, footnotes, endnotes)</a:t>
          </a:r>
          <a:endParaRPr lang="el-GR" sz="1300" b="1" dirty="0"/>
        </a:p>
      </dgm:t>
    </dgm:pt>
    <dgm:pt modelId="{22A34939-24FA-4DE2-822F-DFC79C1E84FD}" type="parTrans" cxnId="{6B6B9FC8-A4AF-4AA4-92FA-888C5032719F}">
      <dgm:prSet/>
      <dgm:spPr/>
      <dgm:t>
        <a:bodyPr/>
        <a:lstStyle/>
        <a:p>
          <a:endParaRPr lang="el-GR" b="1"/>
        </a:p>
      </dgm:t>
    </dgm:pt>
    <dgm:pt modelId="{3DEA386F-C57D-4DC8-8345-025CA6050463}" type="sibTrans" cxnId="{6B6B9FC8-A4AF-4AA4-92FA-888C5032719F}">
      <dgm:prSet/>
      <dgm:spPr/>
      <dgm:t>
        <a:bodyPr/>
        <a:lstStyle/>
        <a:p>
          <a:endParaRPr lang="el-GR" b="1"/>
        </a:p>
      </dgm:t>
    </dgm:pt>
    <dgm:pt modelId="{F3E6A2E7-EE08-4772-AF6C-09D0DA225B6D}">
      <dgm:prSet custT="1"/>
      <dgm:spPr/>
      <dgm:t>
        <a:bodyPr/>
        <a:lstStyle/>
        <a:p>
          <a:pPr rtl="0"/>
          <a:r>
            <a:rPr lang="el-GR" sz="1800" b="1" i="0" u="sng" dirty="0" smtClean="0"/>
            <a:t>Παραπομπή </a:t>
          </a:r>
          <a:r>
            <a:rPr lang="el-GR" sz="1300" b="1" i="0" dirty="0" smtClean="0"/>
            <a:t>(περιγραφή των βιβλιογραφικών στοιχείων του τεκμηρίου στο οποίο γίνεται αναφορά-δίνεται συνήθως στο τέλος του κειμένου)</a:t>
          </a:r>
          <a:r>
            <a:rPr lang="en-US" sz="1300" b="1" i="0" dirty="0" smtClean="0"/>
            <a:t> (references)</a:t>
          </a:r>
          <a:endParaRPr lang="el-GR" sz="1300" b="1" dirty="0"/>
        </a:p>
      </dgm:t>
    </dgm:pt>
    <dgm:pt modelId="{EB328603-16A5-4260-95C6-4DE9F48BBC3B}" type="parTrans" cxnId="{FDBB67F9-4260-4CA7-A087-982B05B892A9}">
      <dgm:prSet/>
      <dgm:spPr/>
      <dgm:t>
        <a:bodyPr/>
        <a:lstStyle/>
        <a:p>
          <a:endParaRPr lang="el-GR" b="1"/>
        </a:p>
      </dgm:t>
    </dgm:pt>
    <dgm:pt modelId="{343711C7-911B-4D91-B7B3-3A66AA7CAAF7}" type="sibTrans" cxnId="{FDBB67F9-4260-4CA7-A087-982B05B892A9}">
      <dgm:prSet/>
      <dgm:spPr/>
      <dgm:t>
        <a:bodyPr/>
        <a:lstStyle/>
        <a:p>
          <a:endParaRPr lang="el-GR" b="1"/>
        </a:p>
      </dgm:t>
    </dgm:pt>
    <dgm:pt modelId="{3F35BD27-1CA2-4625-A0BA-832B1D83A7AF}">
      <dgm:prSet custT="1"/>
      <dgm:spPr/>
      <dgm:t>
        <a:bodyPr/>
        <a:lstStyle/>
        <a:p>
          <a:pPr rtl="0"/>
          <a:r>
            <a:rPr lang="el-GR" sz="1800" b="1" i="0" u="sng" dirty="0" smtClean="0"/>
            <a:t>Παράθεμα  </a:t>
          </a:r>
          <a:r>
            <a:rPr lang="el-GR" sz="1600" b="1" i="0" dirty="0" smtClean="0"/>
            <a:t>(γίνεται μέσα στο κείμενο) κατά λέξη παρουσίαση μέσα στο κείμενο ενός αποσπάσματος από κείμενο άλλου συγγραφέα </a:t>
          </a:r>
          <a:r>
            <a:rPr lang="en-US" sz="1600" b="1" i="0" dirty="0" smtClean="0"/>
            <a:t>(Quotation) </a:t>
          </a:r>
          <a:endParaRPr lang="el-GR" sz="1600" b="1" dirty="0"/>
        </a:p>
      </dgm:t>
    </dgm:pt>
    <dgm:pt modelId="{CD7E10CC-281E-4946-9B5F-8C7932563B51}" type="parTrans" cxnId="{5D13D62B-DC41-4591-8EF3-D5CBFAF15191}">
      <dgm:prSet/>
      <dgm:spPr/>
      <dgm:t>
        <a:bodyPr/>
        <a:lstStyle/>
        <a:p>
          <a:endParaRPr lang="el-GR" b="1"/>
        </a:p>
      </dgm:t>
    </dgm:pt>
    <dgm:pt modelId="{432F103A-CA70-41FF-84C3-F69A98AB81EB}" type="sibTrans" cxnId="{5D13D62B-DC41-4591-8EF3-D5CBFAF15191}">
      <dgm:prSet/>
      <dgm:spPr/>
      <dgm:t>
        <a:bodyPr/>
        <a:lstStyle/>
        <a:p>
          <a:endParaRPr lang="el-GR" b="1"/>
        </a:p>
      </dgm:t>
    </dgm:pt>
    <dgm:pt modelId="{1683F0AC-F936-4AF3-97F6-2E6F1E91D809}">
      <dgm:prSet custT="1"/>
      <dgm:spPr/>
      <dgm:t>
        <a:bodyPr/>
        <a:lstStyle/>
        <a:p>
          <a:pPr rtl="0"/>
          <a:r>
            <a:rPr lang="el-GR" sz="1800" b="1" i="0" u="sng" dirty="0" smtClean="0"/>
            <a:t>Βιβλιογραφία</a:t>
          </a:r>
          <a:r>
            <a:rPr lang="el-GR" sz="1800" b="1" i="0" dirty="0" smtClean="0"/>
            <a:t> </a:t>
          </a:r>
          <a:r>
            <a:rPr lang="el-GR" sz="1300" b="1" i="0" dirty="0" smtClean="0"/>
            <a:t>(το σύνολο των πηγών που χρησιμοποιήθηκε για τη συγγραφή της εργασίας- δίνεται  κατά  κανόνα στο τέλος του κειμένου)</a:t>
          </a:r>
          <a:r>
            <a:rPr lang="en-US" sz="1300" b="1" i="0" dirty="0" smtClean="0"/>
            <a:t> (bibliography)</a:t>
          </a:r>
          <a:endParaRPr lang="el-GR" sz="1300" b="1" dirty="0"/>
        </a:p>
      </dgm:t>
    </dgm:pt>
    <dgm:pt modelId="{E0F557D5-BCF2-4DC6-875B-C15BEC3BC9E8}" type="parTrans" cxnId="{89B359A9-6BDE-4579-8961-9D8EAD84FD63}">
      <dgm:prSet/>
      <dgm:spPr/>
      <dgm:t>
        <a:bodyPr/>
        <a:lstStyle/>
        <a:p>
          <a:endParaRPr lang="el-GR" b="1"/>
        </a:p>
      </dgm:t>
    </dgm:pt>
    <dgm:pt modelId="{B0ED5E35-97E6-4139-AC22-718A58C1E075}" type="sibTrans" cxnId="{89B359A9-6BDE-4579-8961-9D8EAD84FD63}">
      <dgm:prSet/>
      <dgm:spPr/>
      <dgm:t>
        <a:bodyPr/>
        <a:lstStyle/>
        <a:p>
          <a:endParaRPr lang="el-GR" b="1"/>
        </a:p>
      </dgm:t>
    </dgm:pt>
    <dgm:pt modelId="{3B76D6A8-C38A-48A8-A921-76A2E27B7B7F}" type="pres">
      <dgm:prSet presAssocID="{F3C27230-8D56-4374-8C3B-966A1BC60102}" presName="Name0" presStyleCnt="0">
        <dgm:presLayoutVars>
          <dgm:dir/>
          <dgm:resizeHandles val="exact"/>
        </dgm:presLayoutVars>
      </dgm:prSet>
      <dgm:spPr/>
      <dgm:t>
        <a:bodyPr/>
        <a:lstStyle/>
        <a:p>
          <a:endParaRPr lang="el-GR"/>
        </a:p>
      </dgm:t>
    </dgm:pt>
    <dgm:pt modelId="{6A65FC7F-56FA-44D9-B668-92C440057E8B}" type="pres">
      <dgm:prSet presAssocID="{F3C27230-8D56-4374-8C3B-966A1BC60102}" presName="arrow" presStyleLbl="bgShp" presStyleIdx="0" presStyleCnt="1"/>
      <dgm:spPr/>
    </dgm:pt>
    <dgm:pt modelId="{2CA2F8CE-6B68-453B-ABCE-468023B370F3}" type="pres">
      <dgm:prSet presAssocID="{F3C27230-8D56-4374-8C3B-966A1BC60102}" presName="points" presStyleCnt="0"/>
      <dgm:spPr/>
    </dgm:pt>
    <dgm:pt modelId="{72202431-B3E8-47DC-B698-149CC93DEFC1}" type="pres">
      <dgm:prSet presAssocID="{39BAC001-F8BC-486E-84F8-80FFA9BAE228}" presName="compositeA" presStyleCnt="0"/>
      <dgm:spPr/>
    </dgm:pt>
    <dgm:pt modelId="{97BB46C5-1E31-43AB-A910-F8222ED9C6BA}" type="pres">
      <dgm:prSet presAssocID="{39BAC001-F8BC-486E-84F8-80FFA9BAE228}" presName="textA" presStyleLbl="revTx" presStyleIdx="0" presStyleCnt="5">
        <dgm:presLayoutVars>
          <dgm:bulletEnabled val="1"/>
        </dgm:presLayoutVars>
      </dgm:prSet>
      <dgm:spPr/>
      <dgm:t>
        <a:bodyPr/>
        <a:lstStyle/>
        <a:p>
          <a:endParaRPr lang="el-GR"/>
        </a:p>
      </dgm:t>
    </dgm:pt>
    <dgm:pt modelId="{FBCD996E-9160-443F-A395-759068C293EB}" type="pres">
      <dgm:prSet presAssocID="{39BAC001-F8BC-486E-84F8-80FFA9BAE228}" presName="circleA" presStyleLbl="node1" presStyleIdx="0" presStyleCnt="5"/>
      <dgm:spPr/>
    </dgm:pt>
    <dgm:pt modelId="{BEC72390-E959-47FB-A080-A469C44C268F}" type="pres">
      <dgm:prSet presAssocID="{39BAC001-F8BC-486E-84F8-80FFA9BAE228}" presName="spaceA" presStyleCnt="0"/>
      <dgm:spPr/>
    </dgm:pt>
    <dgm:pt modelId="{912AF44D-0680-4B92-AA2B-D80C5BA987AB}" type="pres">
      <dgm:prSet presAssocID="{CE129B1D-C59A-4C8B-B4D5-805775D7752A}" presName="space" presStyleCnt="0"/>
      <dgm:spPr/>
    </dgm:pt>
    <dgm:pt modelId="{4370A983-F9C1-4CD6-B6BB-676771FDC5B2}" type="pres">
      <dgm:prSet presAssocID="{BD601F7E-AE9D-4D39-9395-DDB3D321821C}" presName="compositeB" presStyleCnt="0"/>
      <dgm:spPr/>
    </dgm:pt>
    <dgm:pt modelId="{5ED03984-F224-453F-9AAC-5B74CBCA0CA4}" type="pres">
      <dgm:prSet presAssocID="{BD601F7E-AE9D-4D39-9395-DDB3D321821C}" presName="textB" presStyleLbl="revTx" presStyleIdx="1" presStyleCnt="5">
        <dgm:presLayoutVars>
          <dgm:bulletEnabled val="1"/>
        </dgm:presLayoutVars>
      </dgm:prSet>
      <dgm:spPr/>
      <dgm:t>
        <a:bodyPr/>
        <a:lstStyle/>
        <a:p>
          <a:endParaRPr lang="el-GR"/>
        </a:p>
      </dgm:t>
    </dgm:pt>
    <dgm:pt modelId="{63E7A5FF-AC7C-4213-995C-72736E8B8B83}" type="pres">
      <dgm:prSet presAssocID="{BD601F7E-AE9D-4D39-9395-DDB3D321821C}" presName="circleB" presStyleLbl="node1" presStyleIdx="1" presStyleCnt="5"/>
      <dgm:spPr/>
    </dgm:pt>
    <dgm:pt modelId="{771649B0-C63A-4099-8B90-6BD8F8975553}" type="pres">
      <dgm:prSet presAssocID="{BD601F7E-AE9D-4D39-9395-DDB3D321821C}" presName="spaceB" presStyleCnt="0"/>
      <dgm:spPr/>
    </dgm:pt>
    <dgm:pt modelId="{327A0BD2-139A-473F-9FFA-1E19C4B1AC2F}" type="pres">
      <dgm:prSet presAssocID="{3DEA386F-C57D-4DC8-8345-025CA6050463}" presName="space" presStyleCnt="0"/>
      <dgm:spPr/>
    </dgm:pt>
    <dgm:pt modelId="{0674F3EA-26F9-40DD-A170-81B94B93F07E}" type="pres">
      <dgm:prSet presAssocID="{F3E6A2E7-EE08-4772-AF6C-09D0DA225B6D}" presName="compositeA" presStyleCnt="0"/>
      <dgm:spPr/>
    </dgm:pt>
    <dgm:pt modelId="{369EBC5B-E807-47A2-A3F9-4BC5954F5D0C}" type="pres">
      <dgm:prSet presAssocID="{F3E6A2E7-EE08-4772-AF6C-09D0DA225B6D}" presName="textA" presStyleLbl="revTx" presStyleIdx="2" presStyleCnt="5">
        <dgm:presLayoutVars>
          <dgm:bulletEnabled val="1"/>
        </dgm:presLayoutVars>
      </dgm:prSet>
      <dgm:spPr/>
      <dgm:t>
        <a:bodyPr/>
        <a:lstStyle/>
        <a:p>
          <a:endParaRPr lang="el-GR"/>
        </a:p>
      </dgm:t>
    </dgm:pt>
    <dgm:pt modelId="{15D0A516-B72E-4A88-B89C-C67292DA3BC4}" type="pres">
      <dgm:prSet presAssocID="{F3E6A2E7-EE08-4772-AF6C-09D0DA225B6D}" presName="circleA" presStyleLbl="node1" presStyleIdx="2" presStyleCnt="5"/>
      <dgm:spPr/>
    </dgm:pt>
    <dgm:pt modelId="{6E11319D-565F-4ED3-B1A3-2AD051898ED2}" type="pres">
      <dgm:prSet presAssocID="{F3E6A2E7-EE08-4772-AF6C-09D0DA225B6D}" presName="spaceA" presStyleCnt="0"/>
      <dgm:spPr/>
    </dgm:pt>
    <dgm:pt modelId="{7D3EB8BF-6A6A-4539-9379-2CB7AFD04A6F}" type="pres">
      <dgm:prSet presAssocID="{343711C7-911B-4D91-B7B3-3A66AA7CAAF7}" presName="space" presStyleCnt="0"/>
      <dgm:spPr/>
    </dgm:pt>
    <dgm:pt modelId="{89644C2B-7DF2-44C3-83C0-72376AF392AA}" type="pres">
      <dgm:prSet presAssocID="{3F35BD27-1CA2-4625-A0BA-832B1D83A7AF}" presName="compositeB" presStyleCnt="0"/>
      <dgm:spPr/>
    </dgm:pt>
    <dgm:pt modelId="{A2914ECB-2CFE-4127-AD9F-419F453EDD62}" type="pres">
      <dgm:prSet presAssocID="{3F35BD27-1CA2-4625-A0BA-832B1D83A7AF}" presName="textB" presStyleLbl="revTx" presStyleIdx="3" presStyleCnt="5">
        <dgm:presLayoutVars>
          <dgm:bulletEnabled val="1"/>
        </dgm:presLayoutVars>
      </dgm:prSet>
      <dgm:spPr/>
      <dgm:t>
        <a:bodyPr/>
        <a:lstStyle/>
        <a:p>
          <a:endParaRPr lang="el-GR"/>
        </a:p>
      </dgm:t>
    </dgm:pt>
    <dgm:pt modelId="{FF1AB0B4-05D7-471C-B6E9-7BF87108CC9A}" type="pres">
      <dgm:prSet presAssocID="{3F35BD27-1CA2-4625-A0BA-832B1D83A7AF}" presName="circleB" presStyleLbl="node1" presStyleIdx="3" presStyleCnt="5"/>
      <dgm:spPr/>
    </dgm:pt>
    <dgm:pt modelId="{3FB1E1A5-02FD-4512-96CE-4A06E51E6821}" type="pres">
      <dgm:prSet presAssocID="{3F35BD27-1CA2-4625-A0BA-832B1D83A7AF}" presName="spaceB" presStyleCnt="0"/>
      <dgm:spPr/>
    </dgm:pt>
    <dgm:pt modelId="{70A21C2C-E674-4E89-A977-D25075B88051}" type="pres">
      <dgm:prSet presAssocID="{432F103A-CA70-41FF-84C3-F69A98AB81EB}" presName="space" presStyleCnt="0"/>
      <dgm:spPr/>
    </dgm:pt>
    <dgm:pt modelId="{6CDDE90E-1145-48D3-93FE-D0BE023A9D55}" type="pres">
      <dgm:prSet presAssocID="{1683F0AC-F936-4AF3-97F6-2E6F1E91D809}" presName="compositeA" presStyleCnt="0"/>
      <dgm:spPr/>
    </dgm:pt>
    <dgm:pt modelId="{93E17962-75EA-43D0-A003-69F1BD226BB7}" type="pres">
      <dgm:prSet presAssocID="{1683F0AC-F936-4AF3-97F6-2E6F1E91D809}" presName="textA" presStyleLbl="revTx" presStyleIdx="4" presStyleCnt="5">
        <dgm:presLayoutVars>
          <dgm:bulletEnabled val="1"/>
        </dgm:presLayoutVars>
      </dgm:prSet>
      <dgm:spPr/>
      <dgm:t>
        <a:bodyPr/>
        <a:lstStyle/>
        <a:p>
          <a:endParaRPr lang="el-GR"/>
        </a:p>
      </dgm:t>
    </dgm:pt>
    <dgm:pt modelId="{13F0973F-F8EB-44C7-8806-D329289C011A}" type="pres">
      <dgm:prSet presAssocID="{1683F0AC-F936-4AF3-97F6-2E6F1E91D809}" presName="circleA" presStyleLbl="node1" presStyleIdx="4" presStyleCnt="5"/>
      <dgm:spPr/>
    </dgm:pt>
    <dgm:pt modelId="{19595D03-703A-4AC8-A002-1B6CF4B5D97E}" type="pres">
      <dgm:prSet presAssocID="{1683F0AC-F936-4AF3-97F6-2E6F1E91D809}" presName="spaceA" presStyleCnt="0"/>
      <dgm:spPr/>
    </dgm:pt>
  </dgm:ptLst>
  <dgm:cxnLst>
    <dgm:cxn modelId="{FDBB67F9-4260-4CA7-A087-982B05B892A9}" srcId="{F3C27230-8D56-4374-8C3B-966A1BC60102}" destId="{F3E6A2E7-EE08-4772-AF6C-09D0DA225B6D}" srcOrd="2" destOrd="0" parTransId="{EB328603-16A5-4260-95C6-4DE9F48BBC3B}" sibTransId="{343711C7-911B-4D91-B7B3-3A66AA7CAAF7}"/>
    <dgm:cxn modelId="{21B2303D-0A4D-4A2F-B492-AA6FE1F24611}" srcId="{F3C27230-8D56-4374-8C3B-966A1BC60102}" destId="{39BAC001-F8BC-486E-84F8-80FFA9BAE228}" srcOrd="0" destOrd="0" parTransId="{658C4BEB-2229-4228-8D2A-2B91F0337796}" sibTransId="{CE129B1D-C59A-4C8B-B4D5-805775D7752A}"/>
    <dgm:cxn modelId="{89B359A9-6BDE-4579-8961-9D8EAD84FD63}" srcId="{F3C27230-8D56-4374-8C3B-966A1BC60102}" destId="{1683F0AC-F936-4AF3-97F6-2E6F1E91D809}" srcOrd="4" destOrd="0" parTransId="{E0F557D5-BCF2-4DC6-875B-C15BEC3BC9E8}" sibTransId="{B0ED5E35-97E6-4139-AC22-718A58C1E075}"/>
    <dgm:cxn modelId="{5D13D62B-DC41-4591-8EF3-D5CBFAF15191}" srcId="{F3C27230-8D56-4374-8C3B-966A1BC60102}" destId="{3F35BD27-1CA2-4625-A0BA-832B1D83A7AF}" srcOrd="3" destOrd="0" parTransId="{CD7E10CC-281E-4946-9B5F-8C7932563B51}" sibTransId="{432F103A-CA70-41FF-84C3-F69A98AB81EB}"/>
    <dgm:cxn modelId="{041324EC-C823-47F5-85B3-85E74148925C}" type="presOf" srcId="{3F35BD27-1CA2-4625-A0BA-832B1D83A7AF}" destId="{A2914ECB-2CFE-4127-AD9F-419F453EDD62}" srcOrd="0" destOrd="0" presId="urn:microsoft.com/office/officeart/2005/8/layout/hProcess11"/>
    <dgm:cxn modelId="{6B6B9FC8-A4AF-4AA4-92FA-888C5032719F}" srcId="{F3C27230-8D56-4374-8C3B-966A1BC60102}" destId="{BD601F7E-AE9D-4D39-9395-DDB3D321821C}" srcOrd="1" destOrd="0" parTransId="{22A34939-24FA-4DE2-822F-DFC79C1E84FD}" sibTransId="{3DEA386F-C57D-4DC8-8345-025CA6050463}"/>
    <dgm:cxn modelId="{DF5A3BE9-5F3D-4380-9DBB-0B300F40EF3A}" type="presOf" srcId="{39BAC001-F8BC-486E-84F8-80FFA9BAE228}" destId="{97BB46C5-1E31-43AB-A910-F8222ED9C6BA}" srcOrd="0" destOrd="0" presId="urn:microsoft.com/office/officeart/2005/8/layout/hProcess11"/>
    <dgm:cxn modelId="{9110B04F-E4FE-4F15-A269-2E6BE424B952}" type="presOf" srcId="{BD601F7E-AE9D-4D39-9395-DDB3D321821C}" destId="{5ED03984-F224-453F-9AAC-5B74CBCA0CA4}" srcOrd="0" destOrd="0" presId="urn:microsoft.com/office/officeart/2005/8/layout/hProcess11"/>
    <dgm:cxn modelId="{92950612-F565-4A2C-97CE-191B97FF3A96}" type="presOf" srcId="{F3E6A2E7-EE08-4772-AF6C-09D0DA225B6D}" destId="{369EBC5B-E807-47A2-A3F9-4BC5954F5D0C}" srcOrd="0" destOrd="0" presId="urn:microsoft.com/office/officeart/2005/8/layout/hProcess11"/>
    <dgm:cxn modelId="{388286AC-810D-43A3-AE13-EF327D240A93}" type="presOf" srcId="{1683F0AC-F936-4AF3-97F6-2E6F1E91D809}" destId="{93E17962-75EA-43D0-A003-69F1BD226BB7}" srcOrd="0" destOrd="0" presId="urn:microsoft.com/office/officeart/2005/8/layout/hProcess11"/>
    <dgm:cxn modelId="{7B29C588-1D9E-4640-B37D-E6143C768A11}" type="presOf" srcId="{F3C27230-8D56-4374-8C3B-966A1BC60102}" destId="{3B76D6A8-C38A-48A8-A921-76A2E27B7B7F}" srcOrd="0" destOrd="0" presId="urn:microsoft.com/office/officeart/2005/8/layout/hProcess11"/>
    <dgm:cxn modelId="{AF513A1A-045E-487E-8952-8975019CF055}" type="presParOf" srcId="{3B76D6A8-C38A-48A8-A921-76A2E27B7B7F}" destId="{6A65FC7F-56FA-44D9-B668-92C440057E8B}" srcOrd="0" destOrd="0" presId="urn:microsoft.com/office/officeart/2005/8/layout/hProcess11"/>
    <dgm:cxn modelId="{98E7EF82-EA6E-4B5A-941A-481B437646D7}" type="presParOf" srcId="{3B76D6A8-C38A-48A8-A921-76A2E27B7B7F}" destId="{2CA2F8CE-6B68-453B-ABCE-468023B370F3}" srcOrd="1" destOrd="0" presId="urn:microsoft.com/office/officeart/2005/8/layout/hProcess11"/>
    <dgm:cxn modelId="{5A1577D6-7AD7-41AF-8F94-D68A0D2857CD}" type="presParOf" srcId="{2CA2F8CE-6B68-453B-ABCE-468023B370F3}" destId="{72202431-B3E8-47DC-B698-149CC93DEFC1}" srcOrd="0" destOrd="0" presId="urn:microsoft.com/office/officeart/2005/8/layout/hProcess11"/>
    <dgm:cxn modelId="{FED93CA0-AE0C-410A-B4E6-3FA554C39524}" type="presParOf" srcId="{72202431-B3E8-47DC-B698-149CC93DEFC1}" destId="{97BB46C5-1E31-43AB-A910-F8222ED9C6BA}" srcOrd="0" destOrd="0" presId="urn:microsoft.com/office/officeart/2005/8/layout/hProcess11"/>
    <dgm:cxn modelId="{BDFBA148-05B4-44A3-9540-A05DBF9615A8}" type="presParOf" srcId="{72202431-B3E8-47DC-B698-149CC93DEFC1}" destId="{FBCD996E-9160-443F-A395-759068C293EB}" srcOrd="1" destOrd="0" presId="urn:microsoft.com/office/officeart/2005/8/layout/hProcess11"/>
    <dgm:cxn modelId="{AA24CCE6-093C-497D-844C-DF072AF5B23B}" type="presParOf" srcId="{72202431-B3E8-47DC-B698-149CC93DEFC1}" destId="{BEC72390-E959-47FB-A080-A469C44C268F}" srcOrd="2" destOrd="0" presId="urn:microsoft.com/office/officeart/2005/8/layout/hProcess11"/>
    <dgm:cxn modelId="{5F73F383-B4D8-4B11-910E-EEE3055D3432}" type="presParOf" srcId="{2CA2F8CE-6B68-453B-ABCE-468023B370F3}" destId="{912AF44D-0680-4B92-AA2B-D80C5BA987AB}" srcOrd="1" destOrd="0" presId="urn:microsoft.com/office/officeart/2005/8/layout/hProcess11"/>
    <dgm:cxn modelId="{3DAB3691-B253-4939-9B03-E28E5E8BEDF3}" type="presParOf" srcId="{2CA2F8CE-6B68-453B-ABCE-468023B370F3}" destId="{4370A983-F9C1-4CD6-B6BB-676771FDC5B2}" srcOrd="2" destOrd="0" presId="urn:microsoft.com/office/officeart/2005/8/layout/hProcess11"/>
    <dgm:cxn modelId="{63C1A142-D174-42DC-86CD-079D74B582FA}" type="presParOf" srcId="{4370A983-F9C1-4CD6-B6BB-676771FDC5B2}" destId="{5ED03984-F224-453F-9AAC-5B74CBCA0CA4}" srcOrd="0" destOrd="0" presId="urn:microsoft.com/office/officeart/2005/8/layout/hProcess11"/>
    <dgm:cxn modelId="{D63F6450-32C5-4DC5-84A1-3D6E275AFF4C}" type="presParOf" srcId="{4370A983-F9C1-4CD6-B6BB-676771FDC5B2}" destId="{63E7A5FF-AC7C-4213-995C-72736E8B8B83}" srcOrd="1" destOrd="0" presId="urn:microsoft.com/office/officeart/2005/8/layout/hProcess11"/>
    <dgm:cxn modelId="{0A18624E-0A5C-4BCA-AFFD-8D6BA6B60E4A}" type="presParOf" srcId="{4370A983-F9C1-4CD6-B6BB-676771FDC5B2}" destId="{771649B0-C63A-4099-8B90-6BD8F8975553}" srcOrd="2" destOrd="0" presId="urn:microsoft.com/office/officeart/2005/8/layout/hProcess11"/>
    <dgm:cxn modelId="{9299706D-62F0-47C1-8ABC-22BACC465FFE}" type="presParOf" srcId="{2CA2F8CE-6B68-453B-ABCE-468023B370F3}" destId="{327A0BD2-139A-473F-9FFA-1E19C4B1AC2F}" srcOrd="3" destOrd="0" presId="urn:microsoft.com/office/officeart/2005/8/layout/hProcess11"/>
    <dgm:cxn modelId="{45DEAEAE-23C7-466B-A214-F1AF0A6C95BB}" type="presParOf" srcId="{2CA2F8CE-6B68-453B-ABCE-468023B370F3}" destId="{0674F3EA-26F9-40DD-A170-81B94B93F07E}" srcOrd="4" destOrd="0" presId="urn:microsoft.com/office/officeart/2005/8/layout/hProcess11"/>
    <dgm:cxn modelId="{ED8185C4-6709-40FB-A3EF-2F48DE87F44B}" type="presParOf" srcId="{0674F3EA-26F9-40DD-A170-81B94B93F07E}" destId="{369EBC5B-E807-47A2-A3F9-4BC5954F5D0C}" srcOrd="0" destOrd="0" presId="urn:microsoft.com/office/officeart/2005/8/layout/hProcess11"/>
    <dgm:cxn modelId="{7FDE23C1-0B14-4611-AA0A-488F4D08C9A4}" type="presParOf" srcId="{0674F3EA-26F9-40DD-A170-81B94B93F07E}" destId="{15D0A516-B72E-4A88-B89C-C67292DA3BC4}" srcOrd="1" destOrd="0" presId="urn:microsoft.com/office/officeart/2005/8/layout/hProcess11"/>
    <dgm:cxn modelId="{C8331B8D-2D28-4391-81FF-F1BE656694B9}" type="presParOf" srcId="{0674F3EA-26F9-40DD-A170-81B94B93F07E}" destId="{6E11319D-565F-4ED3-B1A3-2AD051898ED2}" srcOrd="2" destOrd="0" presId="urn:microsoft.com/office/officeart/2005/8/layout/hProcess11"/>
    <dgm:cxn modelId="{E8053EC0-AD4C-4D18-80C8-F8EE346D7B7E}" type="presParOf" srcId="{2CA2F8CE-6B68-453B-ABCE-468023B370F3}" destId="{7D3EB8BF-6A6A-4539-9379-2CB7AFD04A6F}" srcOrd="5" destOrd="0" presId="urn:microsoft.com/office/officeart/2005/8/layout/hProcess11"/>
    <dgm:cxn modelId="{4F16AA43-5272-4BBE-AB11-B003AEEFB2C8}" type="presParOf" srcId="{2CA2F8CE-6B68-453B-ABCE-468023B370F3}" destId="{89644C2B-7DF2-44C3-83C0-72376AF392AA}" srcOrd="6" destOrd="0" presId="urn:microsoft.com/office/officeart/2005/8/layout/hProcess11"/>
    <dgm:cxn modelId="{3CD2CB72-0B45-43CB-B12A-DAE7145ADA82}" type="presParOf" srcId="{89644C2B-7DF2-44C3-83C0-72376AF392AA}" destId="{A2914ECB-2CFE-4127-AD9F-419F453EDD62}" srcOrd="0" destOrd="0" presId="urn:microsoft.com/office/officeart/2005/8/layout/hProcess11"/>
    <dgm:cxn modelId="{F46B9150-DED2-48B8-ADFA-80FBAC517A2F}" type="presParOf" srcId="{89644C2B-7DF2-44C3-83C0-72376AF392AA}" destId="{FF1AB0B4-05D7-471C-B6E9-7BF87108CC9A}" srcOrd="1" destOrd="0" presId="urn:microsoft.com/office/officeart/2005/8/layout/hProcess11"/>
    <dgm:cxn modelId="{784C93B7-1930-4DD1-9108-84C1F53E4EE4}" type="presParOf" srcId="{89644C2B-7DF2-44C3-83C0-72376AF392AA}" destId="{3FB1E1A5-02FD-4512-96CE-4A06E51E6821}" srcOrd="2" destOrd="0" presId="urn:microsoft.com/office/officeart/2005/8/layout/hProcess11"/>
    <dgm:cxn modelId="{3EA44CBC-761C-4E80-9AB2-501549FE41AF}" type="presParOf" srcId="{2CA2F8CE-6B68-453B-ABCE-468023B370F3}" destId="{70A21C2C-E674-4E89-A977-D25075B88051}" srcOrd="7" destOrd="0" presId="urn:microsoft.com/office/officeart/2005/8/layout/hProcess11"/>
    <dgm:cxn modelId="{A4CE90DF-013F-43E0-B942-B7A7E40E5521}" type="presParOf" srcId="{2CA2F8CE-6B68-453B-ABCE-468023B370F3}" destId="{6CDDE90E-1145-48D3-93FE-D0BE023A9D55}" srcOrd="8" destOrd="0" presId="urn:microsoft.com/office/officeart/2005/8/layout/hProcess11"/>
    <dgm:cxn modelId="{CCC9F372-E560-43B3-A510-407FC5DABC5A}" type="presParOf" srcId="{6CDDE90E-1145-48D3-93FE-D0BE023A9D55}" destId="{93E17962-75EA-43D0-A003-69F1BD226BB7}" srcOrd="0" destOrd="0" presId="urn:microsoft.com/office/officeart/2005/8/layout/hProcess11"/>
    <dgm:cxn modelId="{DC400A16-85ED-40DC-A8CF-87EB597AF6CC}" type="presParOf" srcId="{6CDDE90E-1145-48D3-93FE-D0BE023A9D55}" destId="{13F0973F-F8EB-44C7-8806-D329289C011A}" srcOrd="1" destOrd="0" presId="urn:microsoft.com/office/officeart/2005/8/layout/hProcess11"/>
    <dgm:cxn modelId="{D3FF39DB-0473-4458-AAF5-E9DA339AF161}" type="presParOf" srcId="{6CDDE90E-1145-48D3-93FE-D0BE023A9D55}" destId="{19595D03-703A-4AC8-A002-1B6CF4B5D97E}"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6FF687-FE5B-46BC-986C-088151A17DBD}">
      <dsp:nvSpPr>
        <dsp:cNvPr id="0" name=""/>
        <dsp:cNvSpPr/>
      </dsp:nvSpPr>
      <dsp:spPr>
        <a:xfrm rot="5400000">
          <a:off x="5020717" y="-3638496"/>
          <a:ext cx="629213" cy="8413415"/>
        </a:xfrm>
        <a:prstGeom prst="round2SameRect">
          <a:avLst/>
        </a:prstGeom>
        <a:solidFill>
          <a:schemeClr val="accent1">
            <a:lumMod val="20000"/>
            <a:lumOff val="80000"/>
            <a:alpha val="9000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l-GR" sz="2000" b="1" kern="1200" dirty="0" smtClean="0">
              <a:latin typeface="Calibri" pitchFamily="34" charset="0"/>
            </a:rPr>
            <a:t>Επανεξέταση υποθέσεων και αποτελεσμάτων</a:t>
          </a:r>
          <a:endParaRPr lang="el-GR" sz="2000" kern="1200" dirty="0">
            <a:latin typeface="Calibri" pitchFamily="34" charset="0"/>
          </a:endParaRPr>
        </a:p>
      </dsp:txBody>
      <dsp:txXfrm rot="-5400000">
        <a:off x="1128616" y="284321"/>
        <a:ext cx="8382699" cy="567781"/>
      </dsp:txXfrm>
    </dsp:sp>
    <dsp:sp modelId="{8F2D5661-AF1A-4A53-9A6C-C0FBC24CAE12}">
      <dsp:nvSpPr>
        <dsp:cNvPr id="0" name=""/>
        <dsp:cNvSpPr/>
      </dsp:nvSpPr>
      <dsp:spPr>
        <a:xfrm>
          <a:off x="152852" y="53951"/>
          <a:ext cx="943527" cy="840413"/>
        </a:xfrm>
        <a:prstGeom prst="roundRect">
          <a:avLst/>
        </a:prstGeom>
        <a:solidFill>
          <a:schemeClr val="accent2"/>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74295" rIns="148590" bIns="74295" numCol="1" spcCol="1270" anchor="ctr" anchorCtr="0">
          <a:noAutofit/>
        </a:bodyPr>
        <a:lstStyle/>
        <a:p>
          <a:pPr lvl="0" algn="ctr" defTabSz="1733550">
            <a:lnSpc>
              <a:spcPct val="90000"/>
            </a:lnSpc>
            <a:spcBef>
              <a:spcPct val="0"/>
            </a:spcBef>
            <a:spcAft>
              <a:spcPct val="35000"/>
            </a:spcAft>
          </a:pPr>
          <a:r>
            <a:rPr lang="el-GR" sz="3900" kern="1200" dirty="0" smtClean="0"/>
            <a:t>1</a:t>
          </a:r>
          <a:endParaRPr lang="el-GR" sz="3900" kern="1200" dirty="0"/>
        </a:p>
      </dsp:txBody>
      <dsp:txXfrm>
        <a:off x="193878" y="94977"/>
        <a:ext cx="861475" cy="758361"/>
      </dsp:txXfrm>
    </dsp:sp>
    <dsp:sp modelId="{67B6E4A9-7E43-4FFF-AB11-D12863D5C455}">
      <dsp:nvSpPr>
        <dsp:cNvPr id="0" name=""/>
        <dsp:cNvSpPr/>
      </dsp:nvSpPr>
      <dsp:spPr>
        <a:xfrm rot="5400000">
          <a:off x="4907987" y="-2921160"/>
          <a:ext cx="684074" cy="8567228"/>
        </a:xfrm>
        <a:prstGeom prst="round2SameRect">
          <a:avLst/>
        </a:prstGeom>
        <a:solidFill>
          <a:schemeClr val="accent1">
            <a:lumMod val="20000"/>
            <a:lumOff val="80000"/>
            <a:alpha val="9000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l-GR" sz="2000" b="1" kern="1200" dirty="0" smtClean="0">
              <a:latin typeface="Calibri" pitchFamily="34" charset="0"/>
            </a:rPr>
            <a:t>Σχολιασμός των ευρημάτων στο πλαίσιο της υπάρχουσας βιβλιογραφίας &amp; ανάδειξη των περιορισμών της έρευνας </a:t>
          </a:r>
          <a:endParaRPr lang="el-GR" sz="2000" kern="1200" dirty="0">
            <a:latin typeface="Calibri" pitchFamily="34" charset="0"/>
          </a:endParaRPr>
        </a:p>
      </dsp:txBody>
      <dsp:txXfrm rot="-5400000">
        <a:off x="966410" y="1053811"/>
        <a:ext cx="8533834" cy="617286"/>
      </dsp:txXfrm>
    </dsp:sp>
    <dsp:sp modelId="{245E3BBF-BCDC-4D16-A10B-01BD44164851}">
      <dsp:nvSpPr>
        <dsp:cNvPr id="0" name=""/>
        <dsp:cNvSpPr/>
      </dsp:nvSpPr>
      <dsp:spPr>
        <a:xfrm>
          <a:off x="163602" y="908972"/>
          <a:ext cx="962043" cy="849235"/>
        </a:xfrm>
        <a:prstGeom prst="roundRect">
          <a:avLst/>
        </a:prstGeom>
        <a:solidFill>
          <a:schemeClr val="accent2"/>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74295" rIns="148590" bIns="74295" numCol="1" spcCol="1270" anchor="ctr" anchorCtr="0">
          <a:noAutofit/>
        </a:bodyPr>
        <a:lstStyle/>
        <a:p>
          <a:pPr lvl="0" algn="ctr" defTabSz="1733550">
            <a:lnSpc>
              <a:spcPct val="90000"/>
            </a:lnSpc>
            <a:spcBef>
              <a:spcPct val="0"/>
            </a:spcBef>
            <a:spcAft>
              <a:spcPct val="35000"/>
            </a:spcAft>
          </a:pPr>
          <a:r>
            <a:rPr lang="el-GR" sz="3900" kern="1200" dirty="0" smtClean="0"/>
            <a:t>2</a:t>
          </a:r>
          <a:endParaRPr lang="el-GR" sz="3900" kern="1200" dirty="0"/>
        </a:p>
      </dsp:txBody>
      <dsp:txXfrm>
        <a:off x="205058" y="950428"/>
        <a:ext cx="879131" cy="766323"/>
      </dsp:txXfrm>
    </dsp:sp>
    <dsp:sp modelId="{217F328F-753F-47DD-96F0-40556C7CCE65}">
      <dsp:nvSpPr>
        <dsp:cNvPr id="0" name=""/>
        <dsp:cNvSpPr/>
      </dsp:nvSpPr>
      <dsp:spPr>
        <a:xfrm rot="5400000">
          <a:off x="4905936" y="-2007862"/>
          <a:ext cx="715317" cy="8546276"/>
        </a:xfrm>
        <a:prstGeom prst="round2Same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l-GR" sz="2000" b="1" kern="1200" dirty="0" smtClean="0">
              <a:latin typeface="Calibri" pitchFamily="34" charset="0"/>
            </a:rPr>
            <a:t>Συμβολή της έρευνας στη βιβλιογραφία  &amp; προτάσεις για  περαιτέρω έρευνα</a:t>
          </a:r>
          <a:endParaRPr lang="el-GR" sz="2000" kern="1200" dirty="0">
            <a:latin typeface="Calibri" pitchFamily="34" charset="0"/>
          </a:endParaRPr>
        </a:p>
      </dsp:txBody>
      <dsp:txXfrm rot="-5400000">
        <a:off x="990457" y="1942536"/>
        <a:ext cx="8511357" cy="645479"/>
      </dsp:txXfrm>
    </dsp:sp>
    <dsp:sp modelId="{FAB90C23-B277-477A-A9D9-1159F6C5047C}">
      <dsp:nvSpPr>
        <dsp:cNvPr id="0" name=""/>
        <dsp:cNvSpPr/>
      </dsp:nvSpPr>
      <dsp:spPr>
        <a:xfrm>
          <a:off x="154469" y="1873259"/>
          <a:ext cx="990998" cy="783879"/>
        </a:xfrm>
        <a:prstGeom prst="roundRect">
          <a:avLst/>
        </a:prstGeom>
        <a:solidFill>
          <a:schemeClr val="accent2"/>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74295" rIns="148590" bIns="74295" numCol="1" spcCol="1270" anchor="ctr" anchorCtr="0">
          <a:noAutofit/>
        </a:bodyPr>
        <a:lstStyle/>
        <a:p>
          <a:pPr lvl="0" algn="ctr" defTabSz="1733550">
            <a:lnSpc>
              <a:spcPct val="90000"/>
            </a:lnSpc>
            <a:spcBef>
              <a:spcPct val="0"/>
            </a:spcBef>
            <a:spcAft>
              <a:spcPct val="35000"/>
            </a:spcAft>
          </a:pPr>
          <a:r>
            <a:rPr lang="el-GR" sz="3900" kern="1200" dirty="0" smtClean="0"/>
            <a:t>3</a:t>
          </a:r>
          <a:endParaRPr lang="el-GR" sz="3900" kern="1200" dirty="0"/>
        </a:p>
      </dsp:txBody>
      <dsp:txXfrm>
        <a:off x="192735" y="1911525"/>
        <a:ext cx="914466" cy="70734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65FC7F-56FA-44D9-B668-92C440057E8B}">
      <dsp:nvSpPr>
        <dsp:cNvPr id="0" name=""/>
        <dsp:cNvSpPr/>
      </dsp:nvSpPr>
      <dsp:spPr>
        <a:xfrm>
          <a:off x="0" y="1976717"/>
          <a:ext cx="12192000" cy="2635623"/>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7BB46C5-1E31-43AB-A910-F8222ED9C6BA}">
      <dsp:nvSpPr>
        <dsp:cNvPr id="0" name=""/>
        <dsp:cNvSpPr/>
      </dsp:nvSpPr>
      <dsp:spPr>
        <a:xfrm>
          <a:off x="4822" y="0"/>
          <a:ext cx="2108299" cy="26356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b" anchorCtr="0">
          <a:noAutofit/>
        </a:bodyPr>
        <a:lstStyle/>
        <a:p>
          <a:pPr lvl="0" algn="ctr" defTabSz="800100" rtl="0">
            <a:lnSpc>
              <a:spcPct val="90000"/>
            </a:lnSpc>
            <a:spcBef>
              <a:spcPct val="0"/>
            </a:spcBef>
            <a:spcAft>
              <a:spcPct val="35000"/>
            </a:spcAft>
          </a:pPr>
          <a:r>
            <a:rPr lang="el-GR" sz="1800" b="1" i="0" u="sng" kern="1200" dirty="0" smtClean="0"/>
            <a:t>Αναφορά</a:t>
          </a:r>
          <a:r>
            <a:rPr lang="el-GR" sz="1300" b="1" i="0" u="sng" kern="1200" dirty="0" smtClean="0"/>
            <a:t> </a:t>
          </a:r>
          <a:r>
            <a:rPr lang="el-GR" sz="1300" b="1" i="0" kern="1200" dirty="0" smtClean="0"/>
            <a:t>(γίνεται μέσα στο κείμενο)</a:t>
          </a:r>
          <a:r>
            <a:rPr lang="en-US" sz="1300" b="1" i="0" kern="1200" dirty="0" smtClean="0"/>
            <a:t> (in- text citation)</a:t>
          </a:r>
          <a:endParaRPr lang="el-GR" sz="1300" b="1" kern="1200" dirty="0"/>
        </a:p>
      </dsp:txBody>
      <dsp:txXfrm>
        <a:off x="4822" y="0"/>
        <a:ext cx="2108299" cy="2635623"/>
      </dsp:txXfrm>
    </dsp:sp>
    <dsp:sp modelId="{FBCD996E-9160-443F-A395-759068C293EB}">
      <dsp:nvSpPr>
        <dsp:cNvPr id="0" name=""/>
        <dsp:cNvSpPr/>
      </dsp:nvSpPr>
      <dsp:spPr>
        <a:xfrm>
          <a:off x="729518" y="2965076"/>
          <a:ext cx="658905" cy="65890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D03984-F224-453F-9AAC-5B74CBCA0CA4}">
      <dsp:nvSpPr>
        <dsp:cNvPr id="0" name=""/>
        <dsp:cNvSpPr/>
      </dsp:nvSpPr>
      <dsp:spPr>
        <a:xfrm>
          <a:off x="2218536" y="3953435"/>
          <a:ext cx="2108299" cy="26356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t" anchorCtr="0">
          <a:noAutofit/>
        </a:bodyPr>
        <a:lstStyle/>
        <a:p>
          <a:pPr lvl="0" algn="ctr" defTabSz="800100" rtl="0">
            <a:lnSpc>
              <a:spcPct val="90000"/>
            </a:lnSpc>
            <a:spcBef>
              <a:spcPct val="0"/>
            </a:spcBef>
            <a:spcAft>
              <a:spcPct val="35000"/>
            </a:spcAft>
          </a:pPr>
          <a:r>
            <a:rPr lang="el-GR" sz="1800" b="1" i="0" u="sng" kern="1200" dirty="0" smtClean="0"/>
            <a:t>Υποσημείωση</a:t>
          </a:r>
          <a:r>
            <a:rPr lang="el-GR" sz="1300" b="1" i="0" u="sng" kern="1200" dirty="0" smtClean="0"/>
            <a:t> </a:t>
          </a:r>
          <a:r>
            <a:rPr lang="el-GR" sz="1300" b="1" i="0" kern="1200" dirty="0" smtClean="0"/>
            <a:t>(γίνεται επίσης μέσα στο κείμενο κατά κανόνα με αριθμητική ένδειξη και δίνεται είτε στο κάτω μέρος της σελίδας, είτε στο τέλος του κεφαλαίου, είτε στο τέλος του κειμένου)</a:t>
          </a:r>
          <a:r>
            <a:rPr lang="en-US" sz="1300" b="1" i="0" kern="1200" dirty="0" smtClean="0"/>
            <a:t> (notes, footnotes, endnotes)</a:t>
          </a:r>
          <a:endParaRPr lang="el-GR" sz="1300" b="1" kern="1200" dirty="0"/>
        </a:p>
      </dsp:txBody>
      <dsp:txXfrm>
        <a:off x="2218536" y="3953435"/>
        <a:ext cx="2108299" cy="2635623"/>
      </dsp:txXfrm>
    </dsp:sp>
    <dsp:sp modelId="{63E7A5FF-AC7C-4213-995C-72736E8B8B83}">
      <dsp:nvSpPr>
        <dsp:cNvPr id="0" name=""/>
        <dsp:cNvSpPr/>
      </dsp:nvSpPr>
      <dsp:spPr>
        <a:xfrm>
          <a:off x="2943232" y="2965076"/>
          <a:ext cx="658905" cy="65890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9EBC5B-E807-47A2-A3F9-4BC5954F5D0C}">
      <dsp:nvSpPr>
        <dsp:cNvPr id="0" name=""/>
        <dsp:cNvSpPr/>
      </dsp:nvSpPr>
      <dsp:spPr>
        <a:xfrm>
          <a:off x="4432250" y="0"/>
          <a:ext cx="2108299" cy="26356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b" anchorCtr="0">
          <a:noAutofit/>
        </a:bodyPr>
        <a:lstStyle/>
        <a:p>
          <a:pPr lvl="0" algn="ctr" defTabSz="800100" rtl="0">
            <a:lnSpc>
              <a:spcPct val="90000"/>
            </a:lnSpc>
            <a:spcBef>
              <a:spcPct val="0"/>
            </a:spcBef>
            <a:spcAft>
              <a:spcPct val="35000"/>
            </a:spcAft>
          </a:pPr>
          <a:r>
            <a:rPr lang="el-GR" sz="1800" b="1" i="0" u="sng" kern="1200" dirty="0" smtClean="0"/>
            <a:t>Παραπομπή </a:t>
          </a:r>
          <a:r>
            <a:rPr lang="el-GR" sz="1300" b="1" i="0" kern="1200" dirty="0" smtClean="0"/>
            <a:t>(περιγραφή των βιβλιογραφικών στοιχείων του τεκμηρίου στο οποίο γίνεται αναφορά-δίνεται συνήθως στο τέλος του κειμένου)</a:t>
          </a:r>
          <a:r>
            <a:rPr lang="en-US" sz="1300" b="1" i="0" kern="1200" dirty="0" smtClean="0"/>
            <a:t> (references)</a:t>
          </a:r>
          <a:endParaRPr lang="el-GR" sz="1300" b="1" kern="1200" dirty="0"/>
        </a:p>
      </dsp:txBody>
      <dsp:txXfrm>
        <a:off x="4432250" y="0"/>
        <a:ext cx="2108299" cy="2635623"/>
      </dsp:txXfrm>
    </dsp:sp>
    <dsp:sp modelId="{15D0A516-B72E-4A88-B89C-C67292DA3BC4}">
      <dsp:nvSpPr>
        <dsp:cNvPr id="0" name=""/>
        <dsp:cNvSpPr/>
      </dsp:nvSpPr>
      <dsp:spPr>
        <a:xfrm>
          <a:off x="5156947" y="2965076"/>
          <a:ext cx="658905" cy="65890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2914ECB-2CFE-4127-AD9F-419F453EDD62}">
      <dsp:nvSpPr>
        <dsp:cNvPr id="0" name=""/>
        <dsp:cNvSpPr/>
      </dsp:nvSpPr>
      <dsp:spPr>
        <a:xfrm>
          <a:off x="6645964" y="3953435"/>
          <a:ext cx="2108299" cy="26356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t" anchorCtr="0">
          <a:noAutofit/>
        </a:bodyPr>
        <a:lstStyle/>
        <a:p>
          <a:pPr lvl="0" algn="ctr" defTabSz="800100" rtl="0">
            <a:lnSpc>
              <a:spcPct val="90000"/>
            </a:lnSpc>
            <a:spcBef>
              <a:spcPct val="0"/>
            </a:spcBef>
            <a:spcAft>
              <a:spcPct val="35000"/>
            </a:spcAft>
          </a:pPr>
          <a:r>
            <a:rPr lang="el-GR" sz="1800" b="1" i="0" u="sng" kern="1200" dirty="0" smtClean="0"/>
            <a:t>Παράθεμα  </a:t>
          </a:r>
          <a:r>
            <a:rPr lang="el-GR" sz="1600" b="1" i="0" kern="1200" dirty="0" smtClean="0"/>
            <a:t>(γίνεται μέσα στο κείμενο) κατά λέξη παρουσίαση μέσα στο κείμενο ενός αποσπάσματος από κείμενο άλλου συγγραφέα </a:t>
          </a:r>
          <a:r>
            <a:rPr lang="en-US" sz="1600" b="1" i="0" kern="1200" dirty="0" smtClean="0"/>
            <a:t>(Quotation) </a:t>
          </a:r>
          <a:endParaRPr lang="el-GR" sz="1600" b="1" kern="1200" dirty="0"/>
        </a:p>
      </dsp:txBody>
      <dsp:txXfrm>
        <a:off x="6645964" y="3953435"/>
        <a:ext cx="2108299" cy="2635623"/>
      </dsp:txXfrm>
    </dsp:sp>
    <dsp:sp modelId="{FF1AB0B4-05D7-471C-B6E9-7BF87108CC9A}">
      <dsp:nvSpPr>
        <dsp:cNvPr id="0" name=""/>
        <dsp:cNvSpPr/>
      </dsp:nvSpPr>
      <dsp:spPr>
        <a:xfrm>
          <a:off x="7370661" y="2965076"/>
          <a:ext cx="658905" cy="65890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3E17962-75EA-43D0-A003-69F1BD226BB7}">
      <dsp:nvSpPr>
        <dsp:cNvPr id="0" name=""/>
        <dsp:cNvSpPr/>
      </dsp:nvSpPr>
      <dsp:spPr>
        <a:xfrm>
          <a:off x="8859678" y="0"/>
          <a:ext cx="2108299" cy="26356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b" anchorCtr="0">
          <a:noAutofit/>
        </a:bodyPr>
        <a:lstStyle/>
        <a:p>
          <a:pPr lvl="0" algn="ctr" defTabSz="800100" rtl="0">
            <a:lnSpc>
              <a:spcPct val="90000"/>
            </a:lnSpc>
            <a:spcBef>
              <a:spcPct val="0"/>
            </a:spcBef>
            <a:spcAft>
              <a:spcPct val="35000"/>
            </a:spcAft>
          </a:pPr>
          <a:r>
            <a:rPr lang="el-GR" sz="1800" b="1" i="0" u="sng" kern="1200" dirty="0" smtClean="0"/>
            <a:t>Βιβλιογραφία</a:t>
          </a:r>
          <a:r>
            <a:rPr lang="el-GR" sz="1800" b="1" i="0" kern="1200" dirty="0" smtClean="0"/>
            <a:t> </a:t>
          </a:r>
          <a:r>
            <a:rPr lang="el-GR" sz="1300" b="1" i="0" kern="1200" dirty="0" smtClean="0"/>
            <a:t>(το σύνολο των πηγών που χρησιμοποιήθηκε για τη συγγραφή της εργασίας- δίνεται  κατά  κανόνα στο τέλος του κειμένου)</a:t>
          </a:r>
          <a:r>
            <a:rPr lang="en-US" sz="1300" b="1" i="0" kern="1200" dirty="0" smtClean="0"/>
            <a:t> (bibliography)</a:t>
          </a:r>
          <a:endParaRPr lang="el-GR" sz="1300" b="1" kern="1200" dirty="0"/>
        </a:p>
      </dsp:txBody>
      <dsp:txXfrm>
        <a:off x="8859678" y="0"/>
        <a:ext cx="2108299" cy="2635623"/>
      </dsp:txXfrm>
    </dsp:sp>
    <dsp:sp modelId="{13F0973F-F8EB-44C7-8806-D329289C011A}">
      <dsp:nvSpPr>
        <dsp:cNvPr id="0" name=""/>
        <dsp:cNvSpPr/>
      </dsp:nvSpPr>
      <dsp:spPr>
        <a:xfrm>
          <a:off x="9584375" y="2965076"/>
          <a:ext cx="658905" cy="65890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l-GR" smtClean="0"/>
              <a:t>Στυλ κύριου τίτλου</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6/2/2016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6/2/2016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6/2/2016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D62CEF3B-A037-46D0-B02C-1428F07E9383}" type="datetimeFigureOut">
              <a:rPr lang="en-US" dirty="0"/>
              <a:t>6/2/2016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E482DC-2269-4F26-9D2A-7E44B1A4CD8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96DFF08F-DC6B-4601-B491-B0F83F6DD2DA}" type="datetimeFigureOut">
              <a:rPr lang="en-US" dirty="0"/>
              <a:t>6/2/2016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6/2/2016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097280" y="2582335"/>
            <a:ext cx="4937760" cy="328676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6217920" y="2582334"/>
            <a:ext cx="4937760" cy="328676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6/2/2016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6/2/2016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6DFF08F-DC6B-4601-B491-B0F83F6DD2DA}" type="datetimeFigureOut">
              <a:rPr lang="en-US" dirty="0"/>
              <a:pPr/>
              <a:t>6/2/2016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l-GR" smtClean="0"/>
              <a:t>Στυλ κύριου τίτλου</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6DFF08F-DC6B-4601-B491-B0F83F6DD2DA}" type="datetimeFigureOut">
              <a:rPr lang="en-US" dirty="0"/>
              <a:pPr/>
              <a:t>6/2/2016</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96DFF08F-DC6B-4601-B491-B0F83F6DD2DA}" type="datetimeFigureOut">
              <a:rPr lang="en-US" dirty="0"/>
              <a:t>6/2/2016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dirty="0"/>
              <a:pPr/>
              <a:t>6/2/2016</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3" Type="http://schemas.openxmlformats.org/officeDocument/2006/relationships/hyperlink" Target="https://owl.english.purdue.edu/owl/section/2/11/" TargetMode="External"/><Relationship Id="rId2" Type="http://schemas.openxmlformats.org/officeDocument/2006/relationships/hyperlink" Target="http://libweb.anglia.ac.uk/referencing/harvard.ht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sz="6000" b="1" dirty="0" smtClean="0">
                <a:latin typeface="+mn-lt"/>
              </a:rPr>
              <a:t>Συγγραφή μεταπτυχιακής διπλωματικής εργασίας</a:t>
            </a:r>
            <a:endParaRPr lang="el-GR" sz="6000" b="1" dirty="0">
              <a:latin typeface="+mn-lt"/>
            </a:endParaRPr>
          </a:p>
        </p:txBody>
      </p:sp>
      <p:sp>
        <p:nvSpPr>
          <p:cNvPr id="3" name="Υπότιτλος 2"/>
          <p:cNvSpPr>
            <a:spLocks noGrp="1"/>
          </p:cNvSpPr>
          <p:nvPr>
            <p:ph type="subTitle" idx="1"/>
          </p:nvPr>
        </p:nvSpPr>
        <p:spPr>
          <a:xfrm>
            <a:off x="1100051" y="4453666"/>
            <a:ext cx="10313814" cy="1656678"/>
          </a:xfrm>
        </p:spPr>
        <p:txBody>
          <a:bodyPr>
            <a:normAutofit fontScale="62500" lnSpcReduction="20000"/>
          </a:bodyPr>
          <a:lstStyle/>
          <a:p>
            <a:endParaRPr lang="el-GR" dirty="0" smtClean="0"/>
          </a:p>
          <a:p>
            <a:pPr lvl="0" algn="ctr">
              <a:spcAft>
                <a:spcPts val="0"/>
              </a:spcAft>
              <a:buClr>
                <a:srgbClr val="94B6D2"/>
              </a:buClr>
              <a:buSzTx/>
            </a:pPr>
            <a:r>
              <a:rPr lang="el-GR" sz="4200" b="1" cap="none" spc="0" dirty="0">
                <a:solidFill>
                  <a:prstClr val="black"/>
                </a:solidFill>
                <a:latin typeface="+mn-lt"/>
              </a:rPr>
              <a:t>Χριστίνα Κανάκη</a:t>
            </a:r>
          </a:p>
          <a:p>
            <a:pPr lvl="0" algn="ctr">
              <a:spcAft>
                <a:spcPts val="0"/>
              </a:spcAft>
              <a:buClr>
                <a:srgbClr val="94B6D2"/>
              </a:buClr>
              <a:buSzTx/>
            </a:pPr>
            <a:r>
              <a:rPr lang="el-GR" sz="4200" b="1" cap="none" spc="0" dirty="0">
                <a:solidFill>
                  <a:srgbClr val="968C8C">
                    <a:lumMod val="50000"/>
                  </a:srgbClr>
                </a:solidFill>
                <a:latin typeface="+mn-lt"/>
              </a:rPr>
              <a:t>Βιβλιοθηκονόμος, </a:t>
            </a:r>
            <a:r>
              <a:rPr lang="en-US" sz="4200" b="1" cap="none" spc="0" dirty="0" smtClean="0">
                <a:solidFill>
                  <a:srgbClr val="968C8C">
                    <a:lumMod val="50000"/>
                  </a:srgbClr>
                </a:solidFill>
                <a:latin typeface="+mn-lt"/>
              </a:rPr>
              <a:t>PhD</a:t>
            </a:r>
            <a:endParaRPr lang="el-GR" sz="4200" b="1" cap="none" spc="0" dirty="0" smtClean="0">
              <a:solidFill>
                <a:srgbClr val="968C8C">
                  <a:lumMod val="50000"/>
                </a:srgbClr>
              </a:solidFill>
              <a:latin typeface="+mn-lt"/>
            </a:endParaRPr>
          </a:p>
          <a:p>
            <a:pPr lvl="0" algn="ctr">
              <a:spcAft>
                <a:spcPts val="0"/>
              </a:spcAft>
              <a:buClr>
                <a:srgbClr val="94B6D2"/>
              </a:buClr>
              <a:buSzTx/>
            </a:pPr>
            <a:r>
              <a:rPr lang="el-GR" sz="4200" b="1" cap="none" spc="0" dirty="0" smtClean="0">
                <a:solidFill>
                  <a:srgbClr val="968C8C">
                    <a:lumMod val="50000"/>
                  </a:srgbClr>
                </a:solidFill>
                <a:latin typeface="+mn-lt"/>
              </a:rPr>
              <a:t>Μάιος 2016</a:t>
            </a:r>
            <a:endParaRPr lang="en-US" sz="4200" b="1" cap="none" spc="0" dirty="0">
              <a:solidFill>
                <a:srgbClr val="968C8C">
                  <a:lumMod val="50000"/>
                </a:srgbClr>
              </a:solidFill>
              <a:latin typeface="+mn-lt"/>
            </a:endParaRPr>
          </a:p>
          <a:p>
            <a:endParaRPr lang="el-GR" dirty="0" smtClean="0"/>
          </a:p>
          <a:p>
            <a:endParaRPr lang="el-GR" dirty="0"/>
          </a:p>
        </p:txBody>
      </p:sp>
      <p:pic>
        <p:nvPicPr>
          <p:cNvPr id="4" name="Εικόνα 3"/>
          <p:cNvPicPr>
            <a:picLocks noChangeAspect="1"/>
          </p:cNvPicPr>
          <p:nvPr/>
        </p:nvPicPr>
        <p:blipFill>
          <a:blip r:embed="rId2" cstate="print"/>
          <a:stretch>
            <a:fillRect/>
          </a:stretch>
        </p:blipFill>
        <p:spPr>
          <a:xfrm>
            <a:off x="9221423" y="496517"/>
            <a:ext cx="2116727" cy="974946"/>
          </a:xfrm>
          <a:prstGeom prst="rect">
            <a:avLst/>
          </a:prstGeom>
        </p:spPr>
      </p:pic>
    </p:spTree>
    <p:extLst>
      <p:ext uri="{BB962C8B-B14F-4D97-AF65-F5344CB8AC3E}">
        <p14:creationId xmlns:p14="http://schemas.microsoft.com/office/powerpoint/2010/main" val="24174082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4400" b="1" dirty="0">
                <a:latin typeface="Calibri" panose="020F0502020204030204" pitchFamily="34" charset="0"/>
              </a:rPr>
              <a:t>Αποτελέσματα</a:t>
            </a:r>
            <a:endParaRPr lang="el-GR" sz="4400" dirty="0"/>
          </a:p>
        </p:txBody>
      </p:sp>
      <p:sp>
        <p:nvSpPr>
          <p:cNvPr id="3" name="Θέση περιεχομένου 2"/>
          <p:cNvSpPr>
            <a:spLocks noGrp="1"/>
          </p:cNvSpPr>
          <p:nvPr>
            <p:ph idx="1"/>
          </p:nvPr>
        </p:nvSpPr>
        <p:spPr/>
        <p:txBody>
          <a:bodyPr/>
          <a:lstStyle/>
          <a:p>
            <a:pPr marL="182880" lvl="0" indent="-182880">
              <a:spcAft>
                <a:spcPts val="0"/>
              </a:spcAft>
              <a:buClr>
                <a:srgbClr val="94B6D2"/>
              </a:buClr>
              <a:buSzTx/>
              <a:buFont typeface="Wingdings 2" pitchFamily="18" charset="2"/>
              <a:buChar char=""/>
            </a:pPr>
            <a:r>
              <a:rPr lang="el-GR" sz="1900" b="1" dirty="0">
                <a:solidFill>
                  <a:prstClr val="black"/>
                </a:solidFill>
                <a:latin typeface="Calibri" panose="020F0502020204030204" pitchFamily="34" charset="0"/>
              </a:rPr>
              <a:t>Σε αυτό το κεφάλαιο παρουσιάζετε συνοπτικά τα δεδομένα που συλλέξατε και τα κύρια ευρήματα. Παρουσιάζετε επίσης τη μέθοδο ανάλυσης που χρησιμοποιήσατε. </a:t>
            </a:r>
          </a:p>
          <a:p>
            <a:pPr marL="182880" lvl="0" indent="-182880">
              <a:spcAft>
                <a:spcPts val="0"/>
              </a:spcAft>
              <a:buClr>
                <a:srgbClr val="94B6D2"/>
              </a:buClr>
              <a:buSzTx/>
              <a:buFont typeface="Wingdings 2" pitchFamily="18" charset="2"/>
              <a:buChar char=""/>
            </a:pPr>
            <a:r>
              <a:rPr lang="el-GR" sz="1900" b="1" dirty="0">
                <a:solidFill>
                  <a:prstClr val="black"/>
                </a:solidFill>
                <a:latin typeface="Calibri" panose="020F0502020204030204" pitchFamily="34" charset="0"/>
              </a:rPr>
              <a:t>Δομή: ακολουθεί τον τρόπο που προσεγγίσατε την ερευνητική σας εργασία</a:t>
            </a:r>
          </a:p>
          <a:p>
            <a:pPr marL="0" lvl="0" indent="0">
              <a:spcAft>
                <a:spcPts val="0"/>
              </a:spcAft>
              <a:buClr>
                <a:srgbClr val="94B6D2"/>
              </a:buClr>
              <a:buSzTx/>
              <a:buNone/>
            </a:pPr>
            <a:r>
              <a:rPr lang="en-US" sz="1900" dirty="0">
                <a:solidFill>
                  <a:prstClr val="black">
                    <a:lumMod val="65000"/>
                    <a:lumOff val="35000"/>
                  </a:prstClr>
                </a:solidFill>
                <a:latin typeface="Calibri" panose="020F0502020204030204" pitchFamily="34" charset="0"/>
              </a:rPr>
              <a:t>	</a:t>
            </a:r>
            <a:r>
              <a:rPr lang="el-GR" sz="1900" b="1" dirty="0">
                <a:solidFill>
                  <a:srgbClr val="C00000"/>
                </a:solidFill>
                <a:latin typeface="Calibri" panose="020F0502020204030204" pitchFamily="34" charset="0"/>
              </a:rPr>
              <a:t>Πίνακες και γραφήματα (</a:t>
            </a:r>
            <a:r>
              <a:rPr lang="en-US" sz="1900" b="1" dirty="0">
                <a:solidFill>
                  <a:srgbClr val="C00000"/>
                </a:solidFill>
                <a:latin typeface="Calibri" panose="020F0502020204030204" pitchFamily="34" charset="0"/>
              </a:rPr>
              <a:t>Tables &amp; Figures)</a:t>
            </a:r>
          </a:p>
          <a:p>
            <a:pPr marL="182880" lvl="0" indent="-182880">
              <a:spcAft>
                <a:spcPts val="0"/>
              </a:spcAft>
              <a:buClr>
                <a:srgbClr val="94B6D2"/>
              </a:buClr>
              <a:buSzTx/>
              <a:buFont typeface="Wingdings 2" pitchFamily="18" charset="2"/>
              <a:buChar char=""/>
            </a:pPr>
            <a:r>
              <a:rPr lang="el-GR" sz="1900" b="1" dirty="0">
                <a:solidFill>
                  <a:prstClr val="black">
                    <a:lumMod val="65000"/>
                    <a:lumOff val="35000"/>
                  </a:prstClr>
                </a:solidFill>
                <a:latin typeface="Calibri" panose="020F0502020204030204" pitchFamily="34" charset="0"/>
              </a:rPr>
              <a:t>Χρησιμοποιούνται κατά περίπτωση, όπου και εφόσον χρειάζεται, και εντάσσονται στο κείμενο της εργασίας.</a:t>
            </a:r>
          </a:p>
          <a:p>
            <a:pPr marL="182880" lvl="0" indent="-182880">
              <a:spcAft>
                <a:spcPts val="0"/>
              </a:spcAft>
              <a:buClr>
                <a:srgbClr val="94B6D2"/>
              </a:buClr>
              <a:buSzTx/>
              <a:buFont typeface="Wingdings 2" pitchFamily="18" charset="2"/>
              <a:buChar char=""/>
            </a:pPr>
            <a:endParaRPr lang="el-GR" sz="1900" dirty="0">
              <a:solidFill>
                <a:prstClr val="black">
                  <a:lumMod val="65000"/>
                  <a:lumOff val="35000"/>
                </a:prstClr>
              </a:solidFill>
              <a:latin typeface="Calibri" panose="020F0502020204030204" pitchFamily="34" charset="0"/>
            </a:endParaRPr>
          </a:p>
          <a:p>
            <a:pPr marL="182880" lvl="0" indent="-182880">
              <a:spcAft>
                <a:spcPts val="0"/>
              </a:spcAft>
              <a:buClr>
                <a:srgbClr val="94B6D2"/>
              </a:buClr>
              <a:buSzTx/>
              <a:buNone/>
            </a:pPr>
            <a:r>
              <a:rPr lang="el-GR" sz="1900" b="1" i="1" dirty="0" smtClean="0">
                <a:solidFill>
                  <a:srgbClr val="C00000"/>
                </a:solidFill>
                <a:latin typeface="Calibri" panose="020F0502020204030204" pitchFamily="34" charset="0"/>
              </a:rPr>
              <a:t>	</a:t>
            </a:r>
            <a:r>
              <a:rPr lang="el-GR" sz="1900" b="1" i="1" dirty="0" smtClean="0">
                <a:solidFill>
                  <a:schemeClr val="accent6">
                    <a:lumMod val="50000"/>
                  </a:schemeClr>
                </a:solidFill>
                <a:latin typeface="Calibri" panose="020F0502020204030204" pitchFamily="34" charset="0"/>
              </a:rPr>
              <a:t>                                                  </a:t>
            </a:r>
            <a:r>
              <a:rPr lang="el-GR" sz="2400" b="1" i="1" dirty="0" smtClean="0">
                <a:solidFill>
                  <a:schemeClr val="accent6">
                    <a:lumMod val="50000"/>
                  </a:schemeClr>
                </a:solidFill>
                <a:latin typeface="Calibri" panose="020F0502020204030204" pitchFamily="34" charset="0"/>
              </a:rPr>
              <a:t>Τα </a:t>
            </a:r>
            <a:r>
              <a:rPr lang="el-GR" sz="2400" b="1" i="1" dirty="0">
                <a:solidFill>
                  <a:schemeClr val="accent6">
                    <a:lumMod val="50000"/>
                  </a:schemeClr>
                </a:solidFill>
                <a:latin typeface="Calibri" panose="020F0502020204030204" pitchFamily="34" charset="0"/>
              </a:rPr>
              <a:t>αποτελέσματα ταυτίζονται με τα συμπεράσματα;</a:t>
            </a:r>
            <a:endParaRPr lang="en-US" sz="2400" b="1" i="1" dirty="0">
              <a:solidFill>
                <a:schemeClr val="accent6">
                  <a:lumMod val="50000"/>
                </a:schemeClr>
              </a:solidFill>
              <a:latin typeface="Calibri" panose="020F0502020204030204" pitchFamily="34" charset="0"/>
            </a:endParaRPr>
          </a:p>
          <a:p>
            <a:endParaRPr lang="el-GR" sz="2400" b="1" dirty="0"/>
          </a:p>
        </p:txBody>
      </p:sp>
      <p:pic>
        <p:nvPicPr>
          <p:cNvPr id="4" name="Picture 2" descr="C:\Users\ΒΙΒΛΙΟΘΗΚΗ\Downloads\κατάλογος.jpg"/>
          <p:cNvPicPr>
            <a:picLocks noChangeAspect="1" noChangeArrowheads="1"/>
          </p:cNvPicPr>
          <p:nvPr/>
        </p:nvPicPr>
        <p:blipFill>
          <a:blip r:embed="rId2" cstate="print"/>
          <a:srcRect/>
          <a:stretch>
            <a:fillRect/>
          </a:stretch>
        </p:blipFill>
        <p:spPr bwMode="auto">
          <a:xfrm>
            <a:off x="2894983" y="4248511"/>
            <a:ext cx="977165" cy="1151827"/>
          </a:xfrm>
          <a:prstGeom prst="rect">
            <a:avLst/>
          </a:prstGeom>
          <a:noFill/>
        </p:spPr>
      </p:pic>
    </p:spTree>
    <p:extLst>
      <p:ext uri="{BB962C8B-B14F-4D97-AF65-F5344CB8AC3E}">
        <p14:creationId xmlns:p14="http://schemas.microsoft.com/office/powerpoint/2010/main" val="34904681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4400" b="1" dirty="0" smtClean="0">
                <a:solidFill>
                  <a:schemeClr val="tx1">
                    <a:lumMod val="95000"/>
                    <a:lumOff val="5000"/>
                  </a:schemeClr>
                </a:solidFill>
                <a:latin typeface="+mn-lt"/>
              </a:rPr>
              <a:t>Συμπεράσματα ή συζήτηση</a:t>
            </a:r>
            <a:endParaRPr lang="el-GR" sz="4400" b="1" dirty="0">
              <a:solidFill>
                <a:schemeClr val="tx1">
                  <a:lumMod val="95000"/>
                  <a:lumOff val="5000"/>
                </a:schemeClr>
              </a:solidFill>
              <a:latin typeface="+mn-lt"/>
            </a:endParaRPr>
          </a:p>
        </p:txBody>
      </p:sp>
      <p:sp>
        <p:nvSpPr>
          <p:cNvPr id="3" name="Θέση περιεχομένου 2"/>
          <p:cNvSpPr>
            <a:spLocks noGrp="1"/>
          </p:cNvSpPr>
          <p:nvPr>
            <p:ph idx="1"/>
          </p:nvPr>
        </p:nvSpPr>
        <p:spPr/>
        <p:txBody>
          <a:bodyPr/>
          <a:lstStyle/>
          <a:p>
            <a:r>
              <a:rPr lang="el-GR" b="1" dirty="0">
                <a:solidFill>
                  <a:schemeClr val="tx1"/>
                </a:solidFill>
                <a:latin typeface="Calibri" pitchFamily="34" charset="0"/>
              </a:rPr>
              <a:t>Σε αυτό το κεφάλαιο ερμηνεύετε και αναλύετε τα ευρήματά σας. </a:t>
            </a:r>
            <a:endParaRPr lang="el-GR" b="1" dirty="0" smtClean="0">
              <a:solidFill>
                <a:schemeClr val="tx1"/>
              </a:solidFill>
              <a:latin typeface="Calibri" pitchFamily="34" charset="0"/>
            </a:endParaRPr>
          </a:p>
          <a:p>
            <a:r>
              <a:rPr lang="el-GR" b="1" dirty="0" smtClean="0">
                <a:solidFill>
                  <a:schemeClr val="tx1"/>
                </a:solidFill>
                <a:latin typeface="Calibri" pitchFamily="34" charset="0"/>
              </a:rPr>
              <a:t>Αντιμετωπίζετε </a:t>
            </a:r>
            <a:r>
              <a:rPr lang="el-GR" b="1" dirty="0">
                <a:solidFill>
                  <a:schemeClr val="tx1"/>
                </a:solidFill>
                <a:latin typeface="Calibri" pitchFamily="34" charset="0"/>
              </a:rPr>
              <a:t>τα ερωτήματα ή τα θέματα που θέσατε στην </a:t>
            </a:r>
            <a:r>
              <a:rPr lang="el-GR" b="1" dirty="0">
                <a:solidFill>
                  <a:srgbClr val="C00000"/>
                </a:solidFill>
                <a:latin typeface="Calibri" pitchFamily="34" charset="0"/>
              </a:rPr>
              <a:t>Εισαγωγή</a:t>
            </a:r>
            <a:r>
              <a:rPr lang="el-GR" b="1" dirty="0">
                <a:solidFill>
                  <a:schemeClr val="tx1"/>
                </a:solidFill>
                <a:latin typeface="Calibri" pitchFamily="34" charset="0"/>
              </a:rPr>
              <a:t> υπό το φως των </a:t>
            </a:r>
            <a:r>
              <a:rPr lang="el-GR" b="1" dirty="0">
                <a:solidFill>
                  <a:srgbClr val="C00000"/>
                </a:solidFill>
                <a:latin typeface="Calibri" pitchFamily="34" charset="0"/>
              </a:rPr>
              <a:t>Αποτελεσμάτων</a:t>
            </a:r>
            <a:r>
              <a:rPr lang="el-GR" b="1" dirty="0">
                <a:solidFill>
                  <a:schemeClr val="tx1"/>
                </a:solidFill>
                <a:latin typeface="Calibri" pitchFamily="34" charset="0"/>
              </a:rPr>
              <a:t>, χωρίς περιττές επαναλήψεις των σημείων έχετε ήδη θίξει.</a:t>
            </a:r>
          </a:p>
          <a:p>
            <a:r>
              <a:rPr lang="el-GR" b="1" dirty="0">
                <a:solidFill>
                  <a:schemeClr val="tx1"/>
                </a:solidFill>
                <a:latin typeface="Calibri" pitchFamily="34" charset="0"/>
              </a:rPr>
              <a:t>Προτεινόμενη οργάνωση σε τρεις </a:t>
            </a:r>
            <a:r>
              <a:rPr lang="el-GR" b="1" dirty="0" smtClean="0">
                <a:solidFill>
                  <a:schemeClr val="tx1"/>
                </a:solidFill>
                <a:latin typeface="Calibri" pitchFamily="34" charset="0"/>
              </a:rPr>
              <a:t>ενότητες (</a:t>
            </a:r>
            <a:r>
              <a:rPr lang="en-US" b="1" dirty="0">
                <a:solidFill>
                  <a:schemeClr val="tx1"/>
                </a:solidFill>
                <a:latin typeface="Calibri" pitchFamily="34" charset="0"/>
              </a:rPr>
              <a:t>Purdue University Online Writing Lab</a:t>
            </a:r>
            <a:r>
              <a:rPr lang="el-GR" b="1" dirty="0">
                <a:solidFill>
                  <a:schemeClr val="tx1"/>
                </a:solidFill>
                <a:latin typeface="Calibri" pitchFamily="34" charset="0"/>
              </a:rPr>
              <a:t>. c1995-2003): </a:t>
            </a:r>
          </a:p>
          <a:p>
            <a:endParaRPr lang="el-GR" dirty="0"/>
          </a:p>
        </p:txBody>
      </p:sp>
      <p:graphicFrame>
        <p:nvGraphicFramePr>
          <p:cNvPr id="4" name="16 - Διάγραμμα"/>
          <p:cNvGraphicFramePr/>
          <p:nvPr>
            <p:extLst>
              <p:ext uri="{D42A27DB-BD31-4B8C-83A1-F6EECF244321}">
                <p14:modId xmlns:p14="http://schemas.microsoft.com/office/powerpoint/2010/main" val="1348121560"/>
              </p:ext>
            </p:extLst>
          </p:nvPr>
        </p:nvGraphicFramePr>
        <p:xfrm>
          <a:off x="1097281" y="3603812"/>
          <a:ext cx="9542032" cy="26571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735125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4400" b="1" dirty="0">
                <a:latin typeface="Calibri" pitchFamily="34" charset="0"/>
              </a:rPr>
              <a:t>Βιβλιογραφία</a:t>
            </a:r>
            <a:endParaRPr lang="el-GR" sz="4400" dirty="0"/>
          </a:p>
        </p:txBody>
      </p:sp>
      <p:sp>
        <p:nvSpPr>
          <p:cNvPr id="3" name="Θέση περιεχομένου 2"/>
          <p:cNvSpPr>
            <a:spLocks noGrp="1"/>
          </p:cNvSpPr>
          <p:nvPr>
            <p:ph idx="1"/>
          </p:nvPr>
        </p:nvSpPr>
        <p:spPr>
          <a:xfrm>
            <a:off x="1097280" y="1570617"/>
            <a:ext cx="10058400" cy="4298478"/>
          </a:xfrm>
        </p:spPr>
        <p:txBody>
          <a:bodyPr>
            <a:normAutofit fontScale="25000" lnSpcReduction="20000"/>
          </a:bodyPr>
          <a:lstStyle/>
          <a:p>
            <a:endParaRPr lang="el-GR" sz="3600" b="1" dirty="0" smtClean="0">
              <a:solidFill>
                <a:schemeClr val="tx1"/>
              </a:solidFill>
              <a:latin typeface="Calibri" pitchFamily="34" charset="0"/>
            </a:endParaRPr>
          </a:p>
          <a:p>
            <a:r>
              <a:rPr lang="el-GR" sz="7200" b="1" dirty="0" smtClean="0">
                <a:solidFill>
                  <a:schemeClr val="tx1"/>
                </a:solidFill>
                <a:latin typeface="Calibri" pitchFamily="34" charset="0"/>
              </a:rPr>
              <a:t>Η </a:t>
            </a:r>
            <a:r>
              <a:rPr lang="el-GR" sz="7200" b="1" dirty="0">
                <a:solidFill>
                  <a:schemeClr val="tx1"/>
                </a:solidFill>
                <a:latin typeface="Calibri" pitchFamily="34" charset="0"/>
              </a:rPr>
              <a:t>βιβλιογραφία δίνεται σε ανεξάρτητο κεφάλαιο στο τέλος της εργασίας. Κάθε πηγή που αναφέρεται μέσα στο κείμενο πρέπει να εμφανίζεται στη βιβλιογραφία και το αντίστροφο.</a:t>
            </a:r>
          </a:p>
          <a:p>
            <a:r>
              <a:rPr lang="el-GR" sz="7200" b="1" dirty="0">
                <a:solidFill>
                  <a:schemeClr val="tx1"/>
                </a:solidFill>
                <a:latin typeface="Calibri" pitchFamily="34" charset="0"/>
              </a:rPr>
              <a:t> Η παράθεση των πηγών γίνεται αλφαβητικά, κατά προτίμηση σε ενιαία λίστα  η ελληνική και η ξενόγλωσση βιβλιογραφία.</a:t>
            </a:r>
          </a:p>
          <a:p>
            <a:r>
              <a:rPr lang="el-GR" sz="7200" b="1" dirty="0">
                <a:solidFill>
                  <a:schemeClr val="tx1"/>
                </a:solidFill>
                <a:latin typeface="Calibri" pitchFamily="34" charset="0"/>
              </a:rPr>
              <a:t>Για τους κανόνες περιγραφής </a:t>
            </a:r>
            <a:r>
              <a:rPr lang="el-GR" sz="7200" b="1" dirty="0" smtClean="0">
                <a:solidFill>
                  <a:schemeClr val="tx1"/>
                </a:solidFill>
                <a:latin typeface="Calibri" pitchFamily="34" charset="0"/>
              </a:rPr>
              <a:t>των</a:t>
            </a:r>
            <a:r>
              <a:rPr lang="en-US" sz="7200" b="1" dirty="0" smtClean="0">
                <a:solidFill>
                  <a:schemeClr val="tx1"/>
                </a:solidFill>
                <a:latin typeface="Calibri" pitchFamily="34" charset="0"/>
              </a:rPr>
              <a:t> </a:t>
            </a:r>
            <a:r>
              <a:rPr lang="el-GR" sz="7200" b="1" dirty="0" smtClean="0">
                <a:solidFill>
                  <a:schemeClr val="tx1"/>
                </a:solidFill>
                <a:latin typeface="Calibri" pitchFamily="34" charset="0"/>
              </a:rPr>
              <a:t>πηγών μπορείτε να επιλέξετε </a:t>
            </a:r>
            <a:r>
              <a:rPr lang="el-GR" sz="7200" b="1" dirty="0" smtClean="0">
                <a:solidFill>
                  <a:srgbClr val="FF0000"/>
                </a:solidFill>
                <a:latin typeface="Calibri" pitchFamily="34" charset="0"/>
              </a:rPr>
              <a:t>ένα πρότυπο </a:t>
            </a:r>
            <a:r>
              <a:rPr lang="el-GR" sz="7200" b="1" dirty="0" smtClean="0">
                <a:solidFill>
                  <a:schemeClr val="tx1"/>
                </a:solidFill>
                <a:latin typeface="Calibri" pitchFamily="34" charset="0"/>
              </a:rPr>
              <a:t>βιβλιογραφικών αναφορών και παραπομπών και να το ακολουθήσετε με πιστότητα και συνέπεια.</a:t>
            </a:r>
          </a:p>
          <a:p>
            <a:endParaRPr lang="el-GR" sz="3600" b="1" dirty="0" smtClean="0">
              <a:solidFill>
                <a:schemeClr val="tx1"/>
              </a:solidFill>
              <a:latin typeface="Calibri" pitchFamily="34" charset="0"/>
            </a:endParaRPr>
          </a:p>
          <a:p>
            <a:endParaRPr lang="el-GR" b="1" dirty="0" smtClean="0">
              <a:solidFill>
                <a:schemeClr val="tx1"/>
              </a:solidFill>
              <a:latin typeface="Calibri" pitchFamily="34" charset="0"/>
            </a:endParaRPr>
          </a:p>
          <a:p>
            <a:endParaRPr lang="el-GR" b="1" dirty="0">
              <a:solidFill>
                <a:schemeClr val="tx1"/>
              </a:solidFill>
              <a:latin typeface="Calibri" pitchFamily="34" charset="0"/>
            </a:endParaRPr>
          </a:p>
          <a:p>
            <a:endParaRPr lang="el-GR" b="1" dirty="0" smtClean="0">
              <a:solidFill>
                <a:schemeClr val="tx1"/>
              </a:solidFill>
              <a:latin typeface="Calibri" pitchFamily="34" charset="0"/>
            </a:endParaRPr>
          </a:p>
          <a:p>
            <a:r>
              <a:rPr lang="en-US" sz="7200" b="1" dirty="0" smtClean="0">
                <a:solidFill>
                  <a:schemeClr val="tx1"/>
                </a:solidFill>
              </a:rPr>
              <a:t>Harvard Citation style </a:t>
            </a:r>
            <a:r>
              <a:rPr lang="el-GR" sz="4900" b="1" dirty="0" smtClean="0">
                <a:solidFill>
                  <a:schemeClr val="tx1"/>
                </a:solidFill>
              </a:rPr>
              <a:t>					</a:t>
            </a:r>
            <a:r>
              <a:rPr lang="en-US" sz="7200" b="1" dirty="0" smtClean="0">
                <a:solidFill>
                  <a:schemeClr val="tx1"/>
                </a:solidFill>
              </a:rPr>
              <a:t>MLA</a:t>
            </a:r>
          </a:p>
          <a:p>
            <a:r>
              <a:rPr lang="en-US" sz="4900" dirty="0">
                <a:hlinkClick r:id="rId2"/>
              </a:rPr>
              <a:t>http://</a:t>
            </a:r>
            <a:r>
              <a:rPr lang="en-US" sz="4900" dirty="0" smtClean="0">
                <a:hlinkClick r:id="rId2"/>
              </a:rPr>
              <a:t>libweb.anglia.ac.uk/referencing/harvard.htm</a:t>
            </a:r>
            <a:r>
              <a:rPr lang="el-GR" sz="4900" dirty="0" smtClean="0"/>
              <a:t>              ή</a:t>
            </a:r>
            <a:r>
              <a:rPr lang="en-US" sz="4900" dirty="0" smtClean="0"/>
              <a:t>             </a:t>
            </a:r>
            <a:r>
              <a:rPr lang="el-GR" sz="4900" dirty="0" smtClean="0"/>
              <a:t>                </a:t>
            </a:r>
            <a:r>
              <a:rPr lang="en-US" sz="4900" dirty="0">
                <a:hlinkClick r:id="rId3"/>
              </a:rPr>
              <a:t>https://owl.english.purdue.edu/owl/section/2/11/</a:t>
            </a:r>
            <a:endParaRPr lang="en-US" sz="4900" dirty="0"/>
          </a:p>
          <a:p>
            <a:endParaRPr lang="el-GR" sz="4900" dirty="0" smtClean="0"/>
          </a:p>
          <a:p>
            <a:endParaRPr lang="en-US" sz="2600" b="1" dirty="0" smtClean="0"/>
          </a:p>
          <a:p>
            <a:r>
              <a:rPr lang="el-GR" dirty="0" smtClean="0"/>
              <a:t>  </a:t>
            </a:r>
            <a:endParaRPr lang="el-GR" dirty="0"/>
          </a:p>
        </p:txBody>
      </p:sp>
      <p:sp>
        <p:nvSpPr>
          <p:cNvPr id="4" name="Έλλειψη 3"/>
          <p:cNvSpPr/>
          <p:nvPr/>
        </p:nvSpPr>
        <p:spPr>
          <a:xfrm>
            <a:off x="4744122" y="3872753"/>
            <a:ext cx="1269403" cy="33348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chemeClr val="tx1"/>
                </a:solidFill>
              </a:rPr>
              <a:t>Π.χ</a:t>
            </a:r>
            <a:r>
              <a:rPr lang="el-GR" b="1" dirty="0">
                <a:solidFill>
                  <a:schemeClr val="tx1"/>
                </a:solidFill>
              </a:rPr>
              <a:t>.</a:t>
            </a:r>
          </a:p>
        </p:txBody>
      </p:sp>
    </p:spTree>
    <p:extLst>
      <p:ext uri="{BB962C8B-B14F-4D97-AF65-F5344CB8AC3E}">
        <p14:creationId xmlns:p14="http://schemas.microsoft.com/office/powerpoint/2010/main" val="38843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Θέση περιεχομένου 10"/>
          <p:cNvGraphicFramePr>
            <a:graphicFrameLocks/>
          </p:cNvGraphicFramePr>
          <p:nvPr>
            <p:extLst>
              <p:ext uri="{D42A27DB-BD31-4B8C-83A1-F6EECF244321}">
                <p14:modId xmlns:p14="http://schemas.microsoft.com/office/powerpoint/2010/main" val="3938338167"/>
              </p:ext>
            </p:extLst>
          </p:nvPr>
        </p:nvGraphicFramePr>
        <p:xfrm>
          <a:off x="0" y="268941"/>
          <a:ext cx="12192000" cy="65890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620233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4400" b="1" dirty="0">
                <a:latin typeface="Calibri" pitchFamily="34" charset="0"/>
              </a:rPr>
              <a:t>Παραρτήματα</a:t>
            </a:r>
            <a:endParaRPr lang="el-GR" sz="4400" dirty="0"/>
          </a:p>
        </p:txBody>
      </p:sp>
      <p:sp>
        <p:nvSpPr>
          <p:cNvPr id="3" name="Θέση περιεχομένου 2"/>
          <p:cNvSpPr>
            <a:spLocks noGrp="1"/>
          </p:cNvSpPr>
          <p:nvPr>
            <p:ph idx="1"/>
          </p:nvPr>
        </p:nvSpPr>
        <p:spPr/>
        <p:txBody>
          <a:bodyPr/>
          <a:lstStyle/>
          <a:p>
            <a:r>
              <a:rPr lang="el-GR" b="1" dirty="0">
                <a:solidFill>
                  <a:schemeClr val="tx1"/>
                </a:solidFill>
                <a:latin typeface="Calibri" pitchFamily="34" charset="0"/>
              </a:rPr>
              <a:t>Αποτελούν το τελευταίο τμήμα της εργασίας και χρησιμοποιούνται  μόνον όταν  κριθεί αναγκαίο να παρουσιαστούν κάποια στοιχεία απαραίτητα για την τεκμηρίωση του περιεχομένου</a:t>
            </a:r>
          </a:p>
          <a:p>
            <a:pPr>
              <a:buNone/>
            </a:pPr>
            <a:r>
              <a:rPr lang="el-GR" b="1" dirty="0">
                <a:solidFill>
                  <a:schemeClr val="tx1"/>
                </a:solidFill>
                <a:latin typeface="Calibri" pitchFamily="34" charset="0"/>
              </a:rPr>
              <a:t>	</a:t>
            </a:r>
            <a:r>
              <a:rPr lang="el-GR" b="1" dirty="0" smtClean="0">
                <a:solidFill>
                  <a:schemeClr val="tx1"/>
                </a:solidFill>
                <a:latin typeface="Calibri" pitchFamily="34" charset="0"/>
              </a:rPr>
              <a:t>(πχ</a:t>
            </a:r>
            <a:r>
              <a:rPr lang="el-GR" b="1" dirty="0">
                <a:solidFill>
                  <a:schemeClr val="tx1"/>
                </a:solidFill>
                <a:latin typeface="Calibri" pitchFamily="34" charset="0"/>
              </a:rPr>
              <a:t>. ερωτηματολόγια, πίνακες δεδομένων ή μεταβλητών)</a:t>
            </a:r>
          </a:p>
          <a:p>
            <a:pPr>
              <a:buNone/>
            </a:pPr>
            <a:r>
              <a:rPr lang="el-GR" b="1" dirty="0">
                <a:solidFill>
                  <a:schemeClr val="tx1"/>
                </a:solidFill>
                <a:latin typeface="Calibri" pitchFamily="34" charset="0"/>
              </a:rPr>
              <a:t>	και τα οποία δεν δίνονται στο κύριο του κειμένου για να μην διασπαστεί η προσοχή του αναγνώστη</a:t>
            </a:r>
            <a:r>
              <a:rPr lang="en-US" b="1" dirty="0">
                <a:solidFill>
                  <a:schemeClr val="tx1"/>
                </a:solidFill>
                <a:latin typeface="Calibri" pitchFamily="34" charset="0"/>
              </a:rPr>
              <a:t>.</a:t>
            </a:r>
          </a:p>
          <a:p>
            <a:endParaRPr lang="el-GR" dirty="0"/>
          </a:p>
        </p:txBody>
      </p:sp>
    </p:spTree>
    <p:extLst>
      <p:ext uri="{BB962C8B-B14F-4D97-AF65-F5344CB8AC3E}">
        <p14:creationId xmlns:p14="http://schemas.microsoft.com/office/powerpoint/2010/main" val="2071376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4400" b="1" dirty="0">
                <a:latin typeface="Calibri" pitchFamily="34" charset="0"/>
              </a:rPr>
              <a:t>Επιμέλεια της </a:t>
            </a:r>
            <a:r>
              <a:rPr lang="el-GR" sz="4400" b="1" dirty="0" smtClean="0">
                <a:latin typeface="Calibri" pitchFamily="34" charset="0"/>
              </a:rPr>
              <a:t>εμφάνισης </a:t>
            </a:r>
            <a:r>
              <a:rPr lang="el-GR" sz="4400" b="1" dirty="0">
                <a:latin typeface="Calibri" pitchFamily="34" charset="0"/>
              </a:rPr>
              <a:t>του κειμένου</a:t>
            </a:r>
            <a:endParaRPr lang="el-GR" sz="4400" dirty="0"/>
          </a:p>
        </p:txBody>
      </p:sp>
      <p:sp>
        <p:nvSpPr>
          <p:cNvPr id="3" name="Θέση περιεχομένου 2"/>
          <p:cNvSpPr>
            <a:spLocks noGrp="1"/>
          </p:cNvSpPr>
          <p:nvPr>
            <p:ph idx="1"/>
          </p:nvPr>
        </p:nvSpPr>
        <p:spPr/>
        <p:txBody>
          <a:bodyPr/>
          <a:lstStyle/>
          <a:p>
            <a:endParaRPr lang="el-GR" b="1" dirty="0" smtClean="0">
              <a:solidFill>
                <a:schemeClr val="tx1"/>
              </a:solidFill>
              <a:latin typeface="Calibri" pitchFamily="34" charset="0"/>
            </a:endParaRPr>
          </a:p>
          <a:p>
            <a:endParaRPr lang="el-GR" b="1" dirty="0">
              <a:solidFill>
                <a:schemeClr val="tx1"/>
              </a:solidFill>
              <a:latin typeface="Calibri" pitchFamily="34" charset="0"/>
            </a:endParaRPr>
          </a:p>
          <a:p>
            <a:r>
              <a:rPr lang="el-GR" b="1" dirty="0" smtClean="0">
                <a:solidFill>
                  <a:schemeClr val="tx1"/>
                </a:solidFill>
                <a:latin typeface="Calibri" pitchFamily="34" charset="0"/>
              </a:rPr>
              <a:t>Κείμενο </a:t>
            </a:r>
            <a:r>
              <a:rPr lang="el-GR" b="1" dirty="0">
                <a:solidFill>
                  <a:schemeClr val="tx1"/>
                </a:solidFill>
                <a:latin typeface="Calibri" pitchFamily="34" charset="0"/>
              </a:rPr>
              <a:t>γραμμένο σε υπολογιστή σε  ενάμισι ή διπλό διάστιχο, στις τυποποιημένες διαστάσεις της σελίδας και με κανονικά περιθώρια.</a:t>
            </a:r>
          </a:p>
          <a:p>
            <a:r>
              <a:rPr lang="el-GR" b="1" dirty="0">
                <a:solidFill>
                  <a:schemeClr val="tx1"/>
                </a:solidFill>
                <a:latin typeface="Calibri" pitchFamily="34" charset="0"/>
              </a:rPr>
              <a:t>Η σελίδα τίτλου απολύτως αναγκαία.</a:t>
            </a:r>
          </a:p>
          <a:p>
            <a:r>
              <a:rPr lang="el-GR" b="1" dirty="0">
                <a:solidFill>
                  <a:schemeClr val="tx1"/>
                </a:solidFill>
                <a:latin typeface="Calibri" pitchFamily="34" charset="0"/>
              </a:rPr>
              <a:t>Επαναλαμβανόμενη κεφαλίδα στο πάνω μέρος κάθε σελίδας με τον τίτλο της εργασίας (ή τη συντομευμένη εκδοχή του) και τον αριθμό της σελίδας.</a:t>
            </a:r>
          </a:p>
          <a:p>
            <a:r>
              <a:rPr lang="el-GR" b="1" dirty="0">
                <a:solidFill>
                  <a:schemeClr val="tx1"/>
                </a:solidFill>
                <a:latin typeface="Calibri" pitchFamily="34" charset="0"/>
              </a:rPr>
              <a:t>Αρίθμηση σελίδων συνεχής </a:t>
            </a:r>
            <a:r>
              <a:rPr lang="en-US" b="1" dirty="0">
                <a:solidFill>
                  <a:schemeClr val="tx1"/>
                </a:solidFill>
                <a:latin typeface="Calibri" pitchFamily="34" charset="0"/>
              </a:rPr>
              <a:t> </a:t>
            </a:r>
            <a:r>
              <a:rPr lang="el-GR" b="1" dirty="0">
                <a:solidFill>
                  <a:schemeClr val="tx1"/>
                </a:solidFill>
                <a:latin typeface="Calibri" pitchFamily="34" charset="0"/>
              </a:rPr>
              <a:t>με αρχή τη σελίδα τίτλου.</a:t>
            </a:r>
          </a:p>
          <a:p>
            <a:endParaRPr lang="el-GR" dirty="0"/>
          </a:p>
        </p:txBody>
      </p:sp>
      <p:pic>
        <p:nvPicPr>
          <p:cNvPr id="4" name="Picture 8" descr="C:\Users\ΒΙΒΛΙΟΘΗΚΗ\Pictures\images.jpg"/>
          <p:cNvPicPr>
            <a:picLocks noChangeAspect="1" noChangeArrowheads="1"/>
          </p:cNvPicPr>
          <p:nvPr/>
        </p:nvPicPr>
        <p:blipFill>
          <a:blip r:embed="rId2" cstate="print"/>
          <a:srcRect/>
          <a:stretch>
            <a:fillRect/>
          </a:stretch>
        </p:blipFill>
        <p:spPr bwMode="auto">
          <a:xfrm>
            <a:off x="1352916" y="1737360"/>
            <a:ext cx="2410707" cy="1102808"/>
          </a:xfrm>
          <a:prstGeom prst="rect">
            <a:avLst/>
          </a:prstGeom>
          <a:noFill/>
        </p:spPr>
      </p:pic>
      <p:sp>
        <p:nvSpPr>
          <p:cNvPr id="5" name="Στρογγυλεμένο ορθογώνιο 4"/>
          <p:cNvSpPr/>
          <p:nvPr/>
        </p:nvSpPr>
        <p:spPr>
          <a:xfrm>
            <a:off x="7194177" y="97581"/>
            <a:ext cx="4787152" cy="951290"/>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chemeClr val="tx1">
                    <a:lumMod val="95000"/>
                    <a:lumOff val="5000"/>
                  </a:schemeClr>
                </a:solidFill>
              </a:rPr>
              <a:t>Προδιαγραφές ΠΜΣ</a:t>
            </a:r>
          </a:p>
          <a:p>
            <a:pPr algn="ctr"/>
            <a:r>
              <a:rPr lang="el-GR" b="1" dirty="0" smtClean="0">
                <a:solidFill>
                  <a:schemeClr val="tx1">
                    <a:lumMod val="95000"/>
                    <a:lumOff val="5000"/>
                  </a:schemeClr>
                </a:solidFill>
              </a:rPr>
              <a:t>20.000-25.000 λέξεις </a:t>
            </a:r>
          </a:p>
          <a:p>
            <a:pPr algn="ctr"/>
            <a:r>
              <a:rPr lang="el-GR" b="1" dirty="0" smtClean="0">
                <a:solidFill>
                  <a:schemeClr val="tx1">
                    <a:lumMod val="95000"/>
                    <a:lumOff val="5000"/>
                  </a:schemeClr>
                </a:solidFill>
              </a:rPr>
              <a:t>(μαζί με υποσημειώσεις και βιβλιογραφία)</a:t>
            </a:r>
            <a:endParaRPr lang="el-GR" b="1" dirty="0">
              <a:solidFill>
                <a:schemeClr val="tx1">
                  <a:lumMod val="95000"/>
                  <a:lumOff val="5000"/>
                </a:schemeClr>
              </a:solidFill>
            </a:endParaRPr>
          </a:p>
        </p:txBody>
      </p:sp>
    </p:spTree>
    <p:extLst>
      <p:ext uri="{BB962C8B-B14F-4D97-AF65-F5344CB8AC3E}">
        <p14:creationId xmlns:p14="http://schemas.microsoft.com/office/powerpoint/2010/main" val="32628970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Αποτέλεσμα εικόνας για good luc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4857" y="1011219"/>
            <a:ext cx="9029738" cy="39265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7985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4400" b="1" dirty="0">
                <a:latin typeface="Calibri" panose="020F0502020204030204" pitchFamily="34" charset="0"/>
              </a:rPr>
              <a:t>Σύνοψη </a:t>
            </a:r>
            <a:br>
              <a:rPr lang="el-GR" sz="4400" b="1" dirty="0">
                <a:latin typeface="Calibri" panose="020F0502020204030204" pitchFamily="34" charset="0"/>
              </a:rPr>
            </a:br>
            <a:r>
              <a:rPr lang="el-GR" sz="4400" b="1" dirty="0">
                <a:latin typeface="Calibri" panose="020F0502020204030204" pitchFamily="34" charset="0"/>
              </a:rPr>
              <a:t>περιεχομένου</a:t>
            </a:r>
            <a:endParaRPr lang="el-GR" sz="4400" dirty="0"/>
          </a:p>
        </p:txBody>
      </p:sp>
      <p:sp>
        <p:nvSpPr>
          <p:cNvPr id="3" name="Θέση περιεχομένου 2"/>
          <p:cNvSpPr>
            <a:spLocks noGrp="1"/>
          </p:cNvSpPr>
          <p:nvPr>
            <p:ph idx="1"/>
          </p:nvPr>
        </p:nvSpPr>
        <p:spPr/>
        <p:txBody>
          <a:bodyPr/>
          <a:lstStyle/>
          <a:p>
            <a:endParaRPr lang="el-GR" b="1" dirty="0" smtClean="0">
              <a:solidFill>
                <a:schemeClr val="tx1"/>
              </a:solidFill>
              <a:latin typeface="Calibri" panose="020F0502020204030204" pitchFamily="34" charset="0"/>
            </a:endParaRPr>
          </a:p>
          <a:p>
            <a:r>
              <a:rPr lang="el-GR" b="1" dirty="0" smtClean="0">
                <a:solidFill>
                  <a:schemeClr val="tx1"/>
                </a:solidFill>
              </a:rPr>
              <a:t>Βασικές οδηγίες ως προς την </a:t>
            </a:r>
            <a:r>
              <a:rPr lang="el-GR" b="1" dirty="0">
                <a:solidFill>
                  <a:schemeClr val="tx1"/>
                </a:solidFill>
              </a:rPr>
              <a:t>δομή και την επιμέλεια των κειμένων των γραπτών </a:t>
            </a:r>
            <a:r>
              <a:rPr lang="el-GR" b="1" dirty="0" smtClean="0">
                <a:solidFill>
                  <a:schemeClr val="tx1"/>
                </a:solidFill>
              </a:rPr>
              <a:t>εργασιών.</a:t>
            </a:r>
          </a:p>
          <a:p>
            <a:r>
              <a:rPr lang="el-GR" b="1" dirty="0" smtClean="0">
                <a:solidFill>
                  <a:schemeClr val="tx1"/>
                </a:solidFill>
              </a:rPr>
              <a:t>Αξιοποιείται συμπληρωματικά με το περιεχόμενο του Οδηγού: </a:t>
            </a:r>
            <a:r>
              <a:rPr lang="el-GR" b="1" i="1" dirty="0" smtClean="0">
                <a:solidFill>
                  <a:schemeClr val="tx1"/>
                </a:solidFill>
              </a:rPr>
              <a:t>«</a:t>
            </a:r>
            <a:r>
              <a:rPr lang="el-GR" altLang="el-GR" b="1" i="1" dirty="0" smtClean="0">
                <a:ea typeface="Arial Unicode MS" panose="020B0604020202020204" pitchFamily="34" charset="-128"/>
                <a:cs typeface="Arial Unicode MS" panose="020B0604020202020204" pitchFamily="34" charset="-128"/>
              </a:rPr>
              <a:t>Επισκόπηση </a:t>
            </a:r>
            <a:r>
              <a:rPr lang="el-GR" altLang="el-GR" b="1" i="1" dirty="0">
                <a:ea typeface="Arial Unicode MS" panose="020B0604020202020204" pitchFamily="34" charset="-128"/>
                <a:cs typeface="Arial Unicode MS" panose="020B0604020202020204" pitchFamily="34" charset="-128"/>
              </a:rPr>
              <a:t>της βιβλιογραφίας και συγγραφή </a:t>
            </a:r>
            <a:r>
              <a:rPr lang="el-GR" altLang="el-GR" b="1" i="1" dirty="0" smtClean="0">
                <a:ea typeface="Arial Unicode MS" panose="020B0604020202020204" pitchFamily="34" charset="-128"/>
                <a:cs typeface="Arial Unicode MS" panose="020B0604020202020204" pitchFamily="34" charset="-128"/>
              </a:rPr>
              <a:t>εργασιών».</a:t>
            </a:r>
            <a:endParaRPr lang="en-US" altLang="el-GR" b="1" i="1" dirty="0">
              <a:ea typeface="Arial Unicode MS" panose="020B0604020202020204" pitchFamily="34" charset="-128"/>
              <a:cs typeface="Arial Unicode MS" panose="020B0604020202020204" pitchFamily="34" charset="-128"/>
            </a:endParaRPr>
          </a:p>
          <a:p>
            <a:endParaRPr lang="el-GR" b="1" dirty="0" smtClean="0">
              <a:solidFill>
                <a:schemeClr val="tx1"/>
              </a:solidFill>
            </a:endParaRPr>
          </a:p>
        </p:txBody>
      </p:sp>
    </p:spTree>
    <p:extLst>
      <p:ext uri="{BB962C8B-B14F-4D97-AF65-F5344CB8AC3E}">
        <p14:creationId xmlns:p14="http://schemas.microsoft.com/office/powerpoint/2010/main" val="157829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4400" b="1" dirty="0">
                <a:latin typeface="Calibri" panose="020F0502020204030204" pitchFamily="34" charset="0"/>
              </a:rPr>
              <a:t>Δομή </a:t>
            </a:r>
            <a:r>
              <a:rPr lang="el-GR" sz="4400" b="1" dirty="0" smtClean="0">
                <a:latin typeface="Calibri" panose="020F0502020204030204" pitchFamily="34" charset="0"/>
              </a:rPr>
              <a:t>της εργασίας </a:t>
            </a:r>
            <a:endParaRPr lang="el-GR" sz="4400" dirty="0"/>
          </a:p>
        </p:txBody>
      </p:sp>
      <p:sp>
        <p:nvSpPr>
          <p:cNvPr id="3" name="Θέση περιεχομένου 2"/>
          <p:cNvSpPr>
            <a:spLocks noGrp="1"/>
          </p:cNvSpPr>
          <p:nvPr>
            <p:ph idx="1"/>
          </p:nvPr>
        </p:nvSpPr>
        <p:spPr/>
        <p:txBody>
          <a:bodyPr/>
          <a:lstStyle/>
          <a:p>
            <a:pPr>
              <a:buFont typeface="Wingdings" panose="05000000000000000000" pitchFamily="2" charset="2"/>
              <a:buChar char="ü"/>
            </a:pPr>
            <a:r>
              <a:rPr lang="el-GR" b="1" dirty="0">
                <a:solidFill>
                  <a:schemeClr val="tx1"/>
                </a:solidFill>
                <a:latin typeface="Calibri" panose="020F0502020204030204" pitchFamily="34" charset="0"/>
              </a:rPr>
              <a:t>Σελίδα τίτλου (</a:t>
            </a:r>
            <a:r>
              <a:rPr lang="en-US" b="1" dirty="0">
                <a:solidFill>
                  <a:schemeClr val="tx1"/>
                </a:solidFill>
                <a:latin typeface="Calibri" panose="020F0502020204030204" pitchFamily="34" charset="0"/>
              </a:rPr>
              <a:t>Title page)</a:t>
            </a:r>
            <a:endParaRPr lang="el-GR" b="1" dirty="0">
              <a:solidFill>
                <a:schemeClr val="tx1"/>
              </a:solidFill>
              <a:latin typeface="Calibri" panose="020F0502020204030204" pitchFamily="34" charset="0"/>
            </a:endParaRPr>
          </a:p>
          <a:p>
            <a:pPr>
              <a:buFont typeface="Wingdings" panose="05000000000000000000" pitchFamily="2" charset="2"/>
              <a:buChar char="ü"/>
            </a:pPr>
            <a:r>
              <a:rPr lang="el-GR" b="1" dirty="0">
                <a:solidFill>
                  <a:schemeClr val="tx1"/>
                </a:solidFill>
                <a:latin typeface="Calibri" panose="020F0502020204030204" pitchFamily="34" charset="0"/>
              </a:rPr>
              <a:t>Περίληψη</a:t>
            </a:r>
            <a:r>
              <a:rPr lang="en-US" b="1" dirty="0">
                <a:solidFill>
                  <a:schemeClr val="tx1"/>
                </a:solidFill>
                <a:latin typeface="Calibri" panose="020F0502020204030204" pitchFamily="34" charset="0"/>
              </a:rPr>
              <a:t> (Abstract)</a:t>
            </a:r>
            <a:endParaRPr lang="el-GR" b="1" dirty="0">
              <a:solidFill>
                <a:schemeClr val="tx1"/>
              </a:solidFill>
              <a:latin typeface="Calibri" panose="020F0502020204030204" pitchFamily="34" charset="0"/>
            </a:endParaRPr>
          </a:p>
          <a:p>
            <a:pPr>
              <a:buFont typeface="Wingdings" panose="05000000000000000000" pitchFamily="2" charset="2"/>
              <a:buChar char="ü"/>
            </a:pPr>
            <a:r>
              <a:rPr lang="el-GR" b="1" dirty="0">
                <a:solidFill>
                  <a:schemeClr val="tx1"/>
                </a:solidFill>
                <a:latin typeface="Calibri" panose="020F0502020204030204" pitchFamily="34" charset="0"/>
              </a:rPr>
              <a:t>Εισαγωγή </a:t>
            </a:r>
            <a:r>
              <a:rPr lang="en-US" b="1" dirty="0">
                <a:solidFill>
                  <a:schemeClr val="tx1"/>
                </a:solidFill>
                <a:latin typeface="Calibri" panose="020F0502020204030204" pitchFamily="34" charset="0"/>
              </a:rPr>
              <a:t>(Introduction)</a:t>
            </a:r>
            <a:endParaRPr lang="el-GR" b="1" dirty="0">
              <a:solidFill>
                <a:schemeClr val="tx1"/>
              </a:solidFill>
              <a:latin typeface="Calibri" panose="020F0502020204030204" pitchFamily="34" charset="0"/>
            </a:endParaRPr>
          </a:p>
          <a:p>
            <a:pPr>
              <a:buFont typeface="Wingdings" panose="05000000000000000000" pitchFamily="2" charset="2"/>
              <a:buChar char="ü"/>
            </a:pPr>
            <a:r>
              <a:rPr lang="el-GR" b="1" dirty="0">
                <a:solidFill>
                  <a:schemeClr val="tx1"/>
                </a:solidFill>
                <a:latin typeface="Calibri" panose="020F0502020204030204" pitchFamily="34" charset="0"/>
              </a:rPr>
              <a:t>Μέθοδος</a:t>
            </a:r>
            <a:r>
              <a:rPr lang="en-US" b="1" dirty="0">
                <a:solidFill>
                  <a:schemeClr val="tx1"/>
                </a:solidFill>
                <a:latin typeface="Calibri" panose="020F0502020204030204" pitchFamily="34" charset="0"/>
              </a:rPr>
              <a:t> (Method)</a:t>
            </a:r>
            <a:endParaRPr lang="el-GR" b="1" dirty="0">
              <a:solidFill>
                <a:schemeClr val="tx1"/>
              </a:solidFill>
              <a:latin typeface="Calibri" panose="020F0502020204030204" pitchFamily="34" charset="0"/>
            </a:endParaRPr>
          </a:p>
          <a:p>
            <a:pPr>
              <a:buFont typeface="Wingdings" panose="05000000000000000000" pitchFamily="2" charset="2"/>
              <a:buChar char="ü"/>
            </a:pPr>
            <a:r>
              <a:rPr lang="el-GR" b="1" dirty="0">
                <a:solidFill>
                  <a:schemeClr val="tx1"/>
                </a:solidFill>
                <a:latin typeface="Calibri" panose="020F0502020204030204" pitchFamily="34" charset="0"/>
              </a:rPr>
              <a:t>Αποτελέσματα</a:t>
            </a:r>
            <a:r>
              <a:rPr lang="en-US" b="1" dirty="0">
                <a:solidFill>
                  <a:schemeClr val="tx1"/>
                </a:solidFill>
                <a:latin typeface="Calibri" panose="020F0502020204030204" pitchFamily="34" charset="0"/>
              </a:rPr>
              <a:t> (Results)</a:t>
            </a:r>
            <a:endParaRPr lang="el-GR" b="1" dirty="0">
              <a:solidFill>
                <a:schemeClr val="tx1"/>
              </a:solidFill>
              <a:latin typeface="Calibri" panose="020F0502020204030204" pitchFamily="34" charset="0"/>
            </a:endParaRPr>
          </a:p>
          <a:p>
            <a:pPr>
              <a:buFont typeface="Wingdings" panose="05000000000000000000" pitchFamily="2" charset="2"/>
              <a:buChar char="ü"/>
            </a:pPr>
            <a:r>
              <a:rPr lang="el-GR" b="1" dirty="0" smtClean="0">
                <a:solidFill>
                  <a:schemeClr val="tx1"/>
                </a:solidFill>
                <a:latin typeface="Calibri" panose="020F0502020204030204" pitchFamily="34" charset="0"/>
              </a:rPr>
              <a:t>Συμπεράσματα (</a:t>
            </a:r>
            <a:r>
              <a:rPr lang="en-US" b="1" dirty="0" smtClean="0">
                <a:solidFill>
                  <a:schemeClr val="tx1"/>
                </a:solidFill>
                <a:latin typeface="Calibri" panose="020F0502020204030204" pitchFamily="34" charset="0"/>
              </a:rPr>
              <a:t>Conclusions) </a:t>
            </a:r>
            <a:r>
              <a:rPr lang="el-GR" b="1" dirty="0" smtClean="0">
                <a:solidFill>
                  <a:schemeClr val="tx1"/>
                </a:solidFill>
                <a:latin typeface="Calibri" panose="020F0502020204030204" pitchFamily="34" charset="0"/>
              </a:rPr>
              <a:t>ή Συζήτηση</a:t>
            </a:r>
            <a:r>
              <a:rPr lang="en-US" b="1" dirty="0" smtClean="0">
                <a:solidFill>
                  <a:schemeClr val="tx1"/>
                </a:solidFill>
                <a:latin typeface="Calibri" panose="020F0502020204030204" pitchFamily="34" charset="0"/>
              </a:rPr>
              <a:t> </a:t>
            </a:r>
            <a:r>
              <a:rPr lang="en-US" b="1" dirty="0">
                <a:solidFill>
                  <a:schemeClr val="tx1"/>
                </a:solidFill>
                <a:latin typeface="Calibri" panose="020F0502020204030204" pitchFamily="34" charset="0"/>
              </a:rPr>
              <a:t>(Discussion)</a:t>
            </a:r>
          </a:p>
          <a:p>
            <a:pPr>
              <a:buFont typeface="Wingdings" panose="05000000000000000000" pitchFamily="2" charset="2"/>
              <a:buChar char="ü"/>
            </a:pPr>
            <a:r>
              <a:rPr lang="el-GR" b="1" dirty="0">
                <a:solidFill>
                  <a:schemeClr val="tx1"/>
                </a:solidFill>
                <a:latin typeface="Calibri" panose="020F0502020204030204" pitchFamily="34" charset="0"/>
              </a:rPr>
              <a:t>Βιβλιογραφία (</a:t>
            </a:r>
            <a:r>
              <a:rPr lang="en-US" b="1" dirty="0">
                <a:solidFill>
                  <a:schemeClr val="tx1"/>
                </a:solidFill>
                <a:latin typeface="Calibri" panose="020F0502020204030204" pitchFamily="34" charset="0"/>
              </a:rPr>
              <a:t>References</a:t>
            </a:r>
            <a:r>
              <a:rPr lang="el-GR" b="1" dirty="0">
                <a:solidFill>
                  <a:schemeClr val="tx1"/>
                </a:solidFill>
                <a:latin typeface="Calibri" panose="020F0502020204030204" pitchFamily="34" charset="0"/>
              </a:rPr>
              <a:t>)</a:t>
            </a:r>
          </a:p>
          <a:p>
            <a:pPr>
              <a:buFont typeface="Wingdings" panose="05000000000000000000" pitchFamily="2" charset="2"/>
              <a:buChar char="ü"/>
            </a:pPr>
            <a:r>
              <a:rPr lang="el-GR" b="1" dirty="0">
                <a:solidFill>
                  <a:schemeClr val="tx1"/>
                </a:solidFill>
                <a:latin typeface="Calibri" panose="020F0502020204030204" pitchFamily="34" charset="0"/>
              </a:rPr>
              <a:t>Παραρτήματα (</a:t>
            </a:r>
            <a:r>
              <a:rPr lang="en-US" b="1" dirty="0">
                <a:solidFill>
                  <a:schemeClr val="tx1"/>
                </a:solidFill>
                <a:latin typeface="Calibri" panose="020F0502020204030204" pitchFamily="34" charset="0"/>
              </a:rPr>
              <a:t>Appendices</a:t>
            </a:r>
            <a:endParaRPr lang="el-GR" dirty="0"/>
          </a:p>
        </p:txBody>
      </p:sp>
    </p:spTree>
    <p:extLst>
      <p:ext uri="{BB962C8B-B14F-4D97-AF65-F5344CB8AC3E}">
        <p14:creationId xmlns:p14="http://schemas.microsoft.com/office/powerpoint/2010/main" val="803163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4400" b="1" dirty="0">
                <a:latin typeface="Calibri" panose="020F0502020204030204" pitchFamily="34" charset="0"/>
              </a:rPr>
              <a:t>Σελίδα τίτλου</a:t>
            </a:r>
            <a:endParaRPr lang="el-GR" sz="4400" dirty="0"/>
          </a:p>
        </p:txBody>
      </p:sp>
      <p:sp>
        <p:nvSpPr>
          <p:cNvPr id="3" name="Θέση περιεχομένου 2"/>
          <p:cNvSpPr>
            <a:spLocks noGrp="1"/>
          </p:cNvSpPr>
          <p:nvPr>
            <p:ph idx="1"/>
          </p:nvPr>
        </p:nvSpPr>
        <p:spPr/>
        <p:txBody>
          <a:bodyPr/>
          <a:lstStyle/>
          <a:p>
            <a:pPr marL="0" indent="0">
              <a:buNone/>
            </a:pPr>
            <a:r>
              <a:rPr lang="el-GR" b="1" dirty="0">
                <a:solidFill>
                  <a:schemeClr val="tx1"/>
                </a:solidFill>
                <a:latin typeface="Calibri" panose="020F0502020204030204" pitchFamily="34" charset="0"/>
              </a:rPr>
              <a:t>Αρχική σελίδα της εργασίας (σελίδα με τα στοιχεία ταυτότητας της εργασίας)</a:t>
            </a:r>
          </a:p>
          <a:p>
            <a:endParaRPr lang="el-GR" b="1" dirty="0">
              <a:solidFill>
                <a:schemeClr val="tx1"/>
              </a:solidFill>
              <a:latin typeface="Calibri" panose="020F0502020204030204" pitchFamily="34" charset="0"/>
            </a:endParaRPr>
          </a:p>
          <a:p>
            <a:pPr marL="0" indent="0">
              <a:buNone/>
            </a:pPr>
            <a:r>
              <a:rPr lang="el-GR" b="1" dirty="0">
                <a:solidFill>
                  <a:schemeClr val="tx1"/>
                </a:solidFill>
                <a:latin typeface="Calibri" panose="020F0502020204030204" pitchFamily="34" charset="0"/>
              </a:rPr>
              <a:t>Στοιχεία που περιλαμβάνονται κατά σειρά εμφάνισης:</a:t>
            </a:r>
          </a:p>
          <a:p>
            <a:pPr>
              <a:buFont typeface="Wingdings" panose="05000000000000000000" pitchFamily="2" charset="2"/>
              <a:buChar char="v"/>
            </a:pPr>
            <a:r>
              <a:rPr lang="el-GR" b="1" dirty="0">
                <a:solidFill>
                  <a:schemeClr val="tx1"/>
                </a:solidFill>
                <a:latin typeface="Calibri" panose="020F0502020204030204" pitchFamily="34" charset="0"/>
              </a:rPr>
              <a:t>το όνομα του φορέα στο πλαίσιο του οποίου γίνεται η εργασία (λογότυπο)</a:t>
            </a:r>
          </a:p>
          <a:p>
            <a:pPr>
              <a:buFont typeface="Wingdings" panose="05000000000000000000" pitchFamily="2" charset="2"/>
              <a:buChar char="v"/>
            </a:pPr>
            <a:r>
              <a:rPr lang="el-GR" b="1" dirty="0">
                <a:solidFill>
                  <a:schemeClr val="tx1"/>
                </a:solidFill>
                <a:latin typeface="Calibri" panose="020F0502020204030204" pitchFamily="34" charset="0"/>
              </a:rPr>
              <a:t>Ο</a:t>
            </a:r>
            <a:r>
              <a:rPr lang="el-GR" dirty="0">
                <a:latin typeface="Calibri" panose="020F0502020204030204" pitchFamily="34" charset="0"/>
              </a:rPr>
              <a:t> </a:t>
            </a:r>
            <a:r>
              <a:rPr lang="el-GR" b="1" dirty="0">
                <a:solidFill>
                  <a:srgbClr val="FF0000"/>
                </a:solidFill>
                <a:latin typeface="Calibri" panose="020F0502020204030204" pitchFamily="34" charset="0"/>
              </a:rPr>
              <a:t>τίτλος της εργασίας </a:t>
            </a:r>
            <a:r>
              <a:rPr lang="el-GR" b="1" dirty="0">
                <a:solidFill>
                  <a:schemeClr val="tx1"/>
                </a:solidFill>
                <a:latin typeface="Calibri" panose="020F0502020204030204" pitchFamily="34" charset="0"/>
              </a:rPr>
              <a:t>και ο υπότιτλος αν υπάρχει</a:t>
            </a:r>
          </a:p>
          <a:p>
            <a:pPr>
              <a:buFont typeface="Wingdings" panose="05000000000000000000" pitchFamily="2" charset="2"/>
              <a:buChar char="v"/>
            </a:pPr>
            <a:r>
              <a:rPr lang="el-GR" b="1" dirty="0">
                <a:solidFill>
                  <a:srgbClr val="FF0000"/>
                </a:solidFill>
                <a:latin typeface="Calibri" panose="020F0502020204030204" pitchFamily="34" charset="0"/>
              </a:rPr>
              <a:t>Όνομα συγγραφέα </a:t>
            </a:r>
            <a:r>
              <a:rPr lang="el-GR" b="1" dirty="0" smtClean="0">
                <a:solidFill>
                  <a:srgbClr val="FF0000"/>
                </a:solidFill>
                <a:latin typeface="Calibri" panose="020F0502020204030204" pitchFamily="34" charset="0"/>
              </a:rPr>
              <a:t>(φοιτητή/</a:t>
            </a:r>
            <a:r>
              <a:rPr lang="el-GR" b="1" dirty="0" err="1" smtClean="0">
                <a:solidFill>
                  <a:srgbClr val="FF0000"/>
                </a:solidFill>
                <a:latin typeface="Calibri" panose="020F0502020204030204" pitchFamily="34" charset="0"/>
              </a:rPr>
              <a:t>τριας</a:t>
            </a:r>
            <a:r>
              <a:rPr lang="el-GR" b="1" dirty="0" smtClean="0">
                <a:solidFill>
                  <a:srgbClr val="FF0000"/>
                </a:solidFill>
                <a:latin typeface="Calibri" panose="020F0502020204030204" pitchFamily="34" charset="0"/>
              </a:rPr>
              <a:t>)</a:t>
            </a:r>
          </a:p>
          <a:p>
            <a:pPr>
              <a:buFont typeface="Wingdings" panose="05000000000000000000" pitchFamily="2" charset="2"/>
              <a:buChar char="v"/>
            </a:pPr>
            <a:r>
              <a:rPr lang="el-GR" b="1" dirty="0" smtClean="0">
                <a:solidFill>
                  <a:schemeClr val="tx1"/>
                </a:solidFill>
                <a:latin typeface="Calibri" panose="020F0502020204030204" pitchFamily="34" charset="0"/>
              </a:rPr>
              <a:t>Όνομα </a:t>
            </a:r>
            <a:r>
              <a:rPr lang="el-GR" b="1" dirty="0">
                <a:solidFill>
                  <a:schemeClr val="tx1"/>
                </a:solidFill>
                <a:latin typeface="Calibri" panose="020F0502020204030204" pitchFamily="34" charset="0"/>
              </a:rPr>
              <a:t>επιβλέποντος καθηγητή</a:t>
            </a:r>
          </a:p>
          <a:p>
            <a:pPr>
              <a:buFont typeface="Wingdings" panose="05000000000000000000" pitchFamily="2" charset="2"/>
              <a:buChar char="v"/>
            </a:pPr>
            <a:r>
              <a:rPr lang="el-GR" b="1" dirty="0">
                <a:solidFill>
                  <a:srgbClr val="FF0000"/>
                </a:solidFill>
                <a:latin typeface="Calibri" panose="020F0502020204030204" pitchFamily="34" charset="0"/>
              </a:rPr>
              <a:t>Τόπος και ημερομηνία</a:t>
            </a:r>
          </a:p>
          <a:p>
            <a:endParaRPr lang="en-US" dirty="0"/>
          </a:p>
          <a:p>
            <a:endParaRPr lang="el-GR" dirty="0"/>
          </a:p>
        </p:txBody>
      </p:sp>
    </p:spTree>
    <p:extLst>
      <p:ext uri="{BB962C8B-B14F-4D97-AF65-F5344CB8AC3E}">
        <p14:creationId xmlns:p14="http://schemas.microsoft.com/office/powerpoint/2010/main" val="2476521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3000" b="1" spc="-60" dirty="0">
                <a:solidFill>
                  <a:srgbClr val="FFFFFF"/>
                </a:solidFill>
                <a:latin typeface="Calibri" pitchFamily="34" charset="0"/>
              </a:rPr>
              <a:t>Περίληψη</a:t>
            </a:r>
            <a:r>
              <a:rPr lang="en-US" sz="3000" b="1" spc="-60" dirty="0">
                <a:solidFill>
                  <a:srgbClr val="FFFFFF"/>
                </a:solidFill>
                <a:latin typeface="Calibri" pitchFamily="34" charset="0"/>
              </a:rPr>
              <a:t/>
            </a:r>
            <a:br>
              <a:rPr lang="en-US" sz="3000" b="1" spc="-60" dirty="0">
                <a:solidFill>
                  <a:srgbClr val="FFFFFF"/>
                </a:solidFill>
                <a:latin typeface="Calibri" pitchFamily="34" charset="0"/>
              </a:rPr>
            </a:br>
            <a:r>
              <a:rPr lang="en-US" sz="3000" spc="-60" dirty="0">
                <a:solidFill>
                  <a:srgbClr val="FFFFFF"/>
                </a:solidFill>
                <a:latin typeface="Corbel"/>
              </a:rPr>
              <a:t/>
            </a:r>
            <a:br>
              <a:rPr lang="en-US" sz="3000" spc="-60" dirty="0">
                <a:solidFill>
                  <a:srgbClr val="FFFFFF"/>
                </a:solidFill>
                <a:latin typeface="Corbel"/>
              </a:rPr>
            </a:br>
            <a:r>
              <a:rPr lang="en-US" sz="2000" b="1" spc="0" dirty="0">
                <a:solidFill>
                  <a:prstClr val="black">
                    <a:lumMod val="65000"/>
                    <a:lumOff val="35000"/>
                  </a:prstClr>
                </a:solidFill>
                <a:latin typeface="Calibri" pitchFamily="34" charset="0"/>
              </a:rPr>
              <a:t/>
            </a:r>
            <a:br>
              <a:rPr lang="en-US" sz="2000" b="1" spc="0" dirty="0">
                <a:solidFill>
                  <a:prstClr val="black">
                    <a:lumMod val="65000"/>
                    <a:lumOff val="35000"/>
                  </a:prstClr>
                </a:solidFill>
                <a:latin typeface="Calibri" pitchFamily="34" charset="0"/>
              </a:rPr>
            </a:br>
            <a:r>
              <a:rPr lang="en-US" sz="1800" b="1" dirty="0">
                <a:latin typeface="Calibri" pitchFamily="34" charset="0"/>
              </a:rPr>
              <a:t/>
            </a:r>
            <a:br>
              <a:rPr lang="en-US" sz="1800" b="1" dirty="0">
                <a:latin typeface="Calibri" pitchFamily="34" charset="0"/>
              </a:rPr>
            </a:br>
            <a:r>
              <a:rPr lang="en-US" sz="1800" dirty="0"/>
              <a:t/>
            </a:r>
            <a:br>
              <a:rPr lang="en-US" sz="1800" dirty="0"/>
            </a:br>
            <a:r>
              <a:rPr lang="el-GR" sz="4900" b="1" dirty="0">
                <a:latin typeface="+mn-lt"/>
              </a:rPr>
              <a:t>Περίληψη </a:t>
            </a:r>
            <a:r>
              <a:rPr lang="el-GR" sz="4900" dirty="0" smtClean="0">
                <a:latin typeface="+mn-lt"/>
              </a:rPr>
              <a:t>		</a:t>
            </a:r>
            <a:r>
              <a:rPr lang="el-GR" sz="1800" dirty="0" smtClean="0"/>
              <a:t>				</a:t>
            </a:r>
            <a:br>
              <a:rPr lang="el-GR" sz="1800" dirty="0" smtClean="0"/>
            </a:br>
            <a:r>
              <a:rPr lang="el-GR" sz="1800" dirty="0"/>
              <a:t/>
            </a:r>
            <a:br>
              <a:rPr lang="el-GR" sz="1800" dirty="0"/>
            </a:br>
            <a:r>
              <a:rPr lang="el-GR" sz="1800" dirty="0" smtClean="0"/>
              <a:t/>
            </a:r>
            <a:br>
              <a:rPr lang="el-GR" sz="1800" dirty="0" smtClean="0"/>
            </a:br>
            <a:r>
              <a:rPr lang="el-GR" sz="2000" b="1" spc="0" dirty="0" smtClean="0">
                <a:solidFill>
                  <a:prstClr val="black">
                    <a:lumMod val="65000"/>
                    <a:lumOff val="35000"/>
                  </a:prstClr>
                </a:solidFill>
                <a:latin typeface="Calibri" pitchFamily="34" charset="0"/>
              </a:rPr>
              <a:t>						</a:t>
            </a:r>
            <a:endParaRPr lang="el-GR" dirty="0"/>
          </a:p>
        </p:txBody>
      </p:sp>
      <p:sp>
        <p:nvSpPr>
          <p:cNvPr id="3" name="Θέση περιεχομένου 2"/>
          <p:cNvSpPr>
            <a:spLocks noGrp="1"/>
          </p:cNvSpPr>
          <p:nvPr>
            <p:ph idx="1"/>
          </p:nvPr>
        </p:nvSpPr>
        <p:spPr/>
        <p:txBody>
          <a:bodyPr/>
          <a:lstStyle/>
          <a:p>
            <a:endParaRPr lang="el-GR" dirty="0" smtClean="0"/>
          </a:p>
          <a:p>
            <a:endParaRPr lang="el-GR" dirty="0"/>
          </a:p>
          <a:p>
            <a:endParaRPr lang="el-GR" dirty="0"/>
          </a:p>
        </p:txBody>
      </p:sp>
      <p:sp>
        <p:nvSpPr>
          <p:cNvPr id="5" name="Στρογγυλεμένο ορθογώνιο 4"/>
          <p:cNvSpPr/>
          <p:nvPr/>
        </p:nvSpPr>
        <p:spPr>
          <a:xfrm>
            <a:off x="7293685" y="178229"/>
            <a:ext cx="3603812" cy="14507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Abstract </a:t>
            </a:r>
          </a:p>
          <a:p>
            <a:pPr algn="ctr"/>
            <a:r>
              <a:rPr lang="en-US" sz="2800" b="1" i="1" dirty="0" smtClean="0"/>
              <a:t>versus </a:t>
            </a:r>
          </a:p>
          <a:p>
            <a:pPr algn="ctr"/>
            <a:r>
              <a:rPr lang="en-US" sz="2800" b="1" dirty="0" smtClean="0"/>
              <a:t>Summary</a:t>
            </a:r>
            <a:endParaRPr lang="el-GR" sz="2800" b="1" dirty="0"/>
          </a:p>
        </p:txBody>
      </p:sp>
      <p:sp>
        <p:nvSpPr>
          <p:cNvPr id="7" name="Ορθογώνιο 6"/>
          <p:cNvSpPr/>
          <p:nvPr/>
        </p:nvSpPr>
        <p:spPr>
          <a:xfrm>
            <a:off x="1097280" y="2175775"/>
            <a:ext cx="8692178" cy="3693319"/>
          </a:xfrm>
          <a:prstGeom prst="rect">
            <a:avLst/>
          </a:prstGeom>
        </p:spPr>
        <p:txBody>
          <a:bodyPr wrap="square">
            <a:spAutoFit/>
          </a:bodyPr>
          <a:lstStyle/>
          <a:p>
            <a:r>
              <a:rPr lang="en-US" b="1" dirty="0">
                <a:latin typeface="Calibri" pitchFamily="34" charset="0"/>
              </a:rPr>
              <a:t>H </a:t>
            </a:r>
            <a:r>
              <a:rPr lang="el-GR" b="1" dirty="0">
                <a:latin typeface="Calibri" pitchFamily="34" charset="0"/>
              </a:rPr>
              <a:t>περίληψη (επιτομή)  αποτελεί σύνοψη της </a:t>
            </a:r>
            <a:r>
              <a:rPr lang="en-US" b="1" dirty="0">
                <a:latin typeface="Calibri" pitchFamily="34" charset="0"/>
              </a:rPr>
              <a:t> </a:t>
            </a:r>
            <a:r>
              <a:rPr lang="el-GR" b="1" dirty="0">
                <a:latin typeface="Calibri" pitchFamily="34" charset="0"/>
              </a:rPr>
              <a:t>εργασίας που έχει ολοκληρωθεί και χρησιμοποιείται από τους δυνητικούς χρήστες προκειμένου να αποφασίσουν αν θα διαβάσουν ή όχι το πλήρες κείμενο.</a:t>
            </a:r>
            <a:endParaRPr lang="en-US" b="1" dirty="0">
              <a:latin typeface="Calibri" pitchFamily="34" charset="0"/>
            </a:endParaRPr>
          </a:p>
          <a:p>
            <a:endParaRPr lang="en-US" dirty="0"/>
          </a:p>
          <a:p>
            <a:endParaRPr lang="el-GR" dirty="0"/>
          </a:p>
          <a:p>
            <a:endParaRPr lang="el-GR" dirty="0"/>
          </a:p>
          <a:p>
            <a:endParaRPr lang="en-US" dirty="0"/>
          </a:p>
          <a:p>
            <a:r>
              <a:rPr lang="el-GR" b="1" dirty="0">
                <a:latin typeface="Calibri" pitchFamily="34" charset="0"/>
              </a:rPr>
              <a:t>Επαρκή ποσοτική και ποιοτική πληροφορία για το περιεχόμενο</a:t>
            </a:r>
          </a:p>
          <a:p>
            <a:r>
              <a:rPr lang="el-GR" b="1" dirty="0">
                <a:latin typeface="Calibri" pitchFamily="34" charset="0"/>
              </a:rPr>
              <a:t>Αναφορά στον λογικό συλλογισμό και την αιτιολόγηση της εργασίας </a:t>
            </a:r>
          </a:p>
          <a:p>
            <a:endParaRPr lang="el-GR" dirty="0"/>
          </a:p>
          <a:p>
            <a:r>
              <a:rPr lang="el-GR" b="1" dirty="0">
                <a:solidFill>
                  <a:srgbClr val="C00000"/>
                </a:solidFill>
              </a:rPr>
              <a:t>	</a:t>
            </a:r>
            <a:endParaRPr lang="en-US" b="1" dirty="0" smtClean="0">
              <a:solidFill>
                <a:srgbClr val="C00000"/>
              </a:solidFill>
            </a:endParaRPr>
          </a:p>
          <a:p>
            <a:r>
              <a:rPr lang="en-US" b="1" dirty="0">
                <a:solidFill>
                  <a:srgbClr val="C00000"/>
                </a:solidFill>
                <a:latin typeface="Calibri" pitchFamily="34" charset="0"/>
              </a:rPr>
              <a:t>	</a:t>
            </a:r>
            <a:r>
              <a:rPr lang="en-US" b="1" dirty="0" smtClean="0">
                <a:solidFill>
                  <a:srgbClr val="C00000"/>
                </a:solidFill>
                <a:latin typeface="Calibri" pitchFamily="34" charset="0"/>
              </a:rPr>
              <a:t>		</a:t>
            </a:r>
            <a:r>
              <a:rPr lang="el-GR" b="1" dirty="0" smtClean="0">
                <a:solidFill>
                  <a:srgbClr val="C00000"/>
                </a:solidFill>
                <a:latin typeface="Calibri" pitchFamily="34" charset="0"/>
              </a:rPr>
              <a:t>Λέξεις </a:t>
            </a:r>
            <a:r>
              <a:rPr lang="el-GR" b="1" dirty="0">
                <a:solidFill>
                  <a:srgbClr val="C00000"/>
                </a:solidFill>
                <a:latin typeface="Calibri" pitchFamily="34" charset="0"/>
              </a:rPr>
              <a:t>–κλειδιά</a:t>
            </a:r>
            <a:r>
              <a:rPr lang="en-US" b="1" dirty="0">
                <a:solidFill>
                  <a:srgbClr val="C00000"/>
                </a:solidFill>
                <a:latin typeface="Calibri" pitchFamily="34" charset="0"/>
              </a:rPr>
              <a:t>   </a:t>
            </a:r>
            <a:endParaRPr lang="el-GR" b="1" dirty="0">
              <a:solidFill>
                <a:srgbClr val="C00000"/>
              </a:solidFill>
              <a:latin typeface="Calibri" pitchFamily="34" charset="0"/>
            </a:endParaRPr>
          </a:p>
          <a:p>
            <a:r>
              <a:rPr lang="en-US" dirty="0"/>
              <a:t>	</a:t>
            </a:r>
            <a:endParaRPr lang="el-GR" dirty="0"/>
          </a:p>
        </p:txBody>
      </p:sp>
      <p:sp>
        <p:nvSpPr>
          <p:cNvPr id="8" name="Ελλειψοειδής επεξήγηση 7"/>
          <p:cNvSpPr/>
          <p:nvPr/>
        </p:nvSpPr>
        <p:spPr>
          <a:xfrm>
            <a:off x="3842946" y="2993318"/>
            <a:ext cx="4032448" cy="864096"/>
          </a:xfrm>
          <a:prstGeom prst="wedgeEllipseCallout">
            <a:avLst/>
          </a:prstGeom>
          <a:solidFill>
            <a:srgbClr val="B0F6B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2000" b="1" dirty="0" smtClean="0">
              <a:solidFill>
                <a:schemeClr val="accent6">
                  <a:lumMod val="50000"/>
                </a:schemeClr>
              </a:solidFill>
              <a:latin typeface="Calibri" pitchFamily="34" charset="0"/>
            </a:endParaRPr>
          </a:p>
          <a:p>
            <a:pPr algn="ctr"/>
            <a:r>
              <a:rPr lang="el-GR" sz="2000" b="1" dirty="0" smtClean="0">
                <a:solidFill>
                  <a:schemeClr val="accent6">
                    <a:lumMod val="50000"/>
                  </a:schemeClr>
                </a:solidFill>
                <a:latin typeface="Calibri" pitchFamily="34" charset="0"/>
              </a:rPr>
              <a:t>Τι πρέπει να περιλαμβάνει;</a:t>
            </a:r>
          </a:p>
          <a:p>
            <a:pPr algn="ctr"/>
            <a:endParaRPr lang="el-GR" dirty="0"/>
          </a:p>
        </p:txBody>
      </p:sp>
      <p:pic>
        <p:nvPicPr>
          <p:cNvPr id="9" name="Εικόνα 8"/>
          <p:cNvPicPr>
            <a:picLocks noChangeAspect="1"/>
          </p:cNvPicPr>
          <p:nvPr/>
        </p:nvPicPr>
        <p:blipFill>
          <a:blip r:embed="rId2" cstate="print"/>
          <a:stretch>
            <a:fillRect/>
          </a:stretch>
        </p:blipFill>
        <p:spPr>
          <a:xfrm>
            <a:off x="5176359" y="4891146"/>
            <a:ext cx="1365622" cy="1024217"/>
          </a:xfrm>
          <a:prstGeom prst="rect">
            <a:avLst/>
          </a:prstGeom>
        </p:spPr>
      </p:pic>
    </p:spTree>
    <p:extLst>
      <p:ext uri="{BB962C8B-B14F-4D97-AF65-F5344CB8AC3E}">
        <p14:creationId xmlns:p14="http://schemas.microsoft.com/office/powerpoint/2010/main" val="2917817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4400" b="1" dirty="0" smtClean="0">
                <a:latin typeface="+mn-lt"/>
              </a:rPr>
              <a:t>Πίνακας περιεχομένων</a:t>
            </a:r>
            <a:endParaRPr lang="el-GR" sz="4400" b="1" dirty="0">
              <a:latin typeface="+mn-lt"/>
            </a:endParaRPr>
          </a:p>
        </p:txBody>
      </p:sp>
      <p:sp>
        <p:nvSpPr>
          <p:cNvPr id="3" name="Θέση περιεχομένου 2"/>
          <p:cNvSpPr>
            <a:spLocks noGrp="1"/>
          </p:cNvSpPr>
          <p:nvPr>
            <p:ph idx="1"/>
          </p:nvPr>
        </p:nvSpPr>
        <p:spPr/>
        <p:txBody>
          <a:bodyPr>
            <a:normAutofit/>
          </a:bodyPr>
          <a:lstStyle/>
          <a:p>
            <a:r>
              <a:rPr lang="el-GR" sz="2400" dirty="0" smtClean="0"/>
              <a:t>Τυποποιημένη μορφοποίηση.</a:t>
            </a:r>
          </a:p>
          <a:p>
            <a:r>
              <a:rPr lang="el-GR" sz="2400" dirty="0" smtClean="0"/>
              <a:t>Μπορεί να αξιοποιηθεί η </a:t>
            </a:r>
            <a:r>
              <a:rPr lang="el-GR" sz="2400" dirty="0"/>
              <a:t>μεθοδολογία κατασκευής πινάκων περιεχομένων του εργαλείου συγγραφής που χρησιμοποιεί ο φοιτητής. </a:t>
            </a:r>
            <a:endParaRPr lang="el-GR" sz="2400" dirty="0" smtClean="0"/>
          </a:p>
          <a:p>
            <a:r>
              <a:rPr lang="el-GR" sz="2400" dirty="0" smtClean="0"/>
              <a:t>Για </a:t>
            </a:r>
            <a:r>
              <a:rPr lang="el-GR" sz="2400" dirty="0"/>
              <a:t>παράδειγμα σε περιβάλλον </a:t>
            </a:r>
            <a:r>
              <a:rPr lang="el-GR" sz="2400" dirty="0" smtClean="0"/>
              <a:t>Microsoft </a:t>
            </a:r>
            <a:r>
              <a:rPr lang="el-GR" sz="2400" dirty="0"/>
              <a:t>Word υπάρχει συγκεκριμένος τρόπος κατασκευής πινάκων περιεχομένων, ώστε σε ενδεχόμενη μελλοντική μεταβολή των περιεχομένων της εργασίας, ο πίνακας περιεχομένων να ενημερώνεται αυτόματα.</a:t>
            </a:r>
          </a:p>
        </p:txBody>
      </p:sp>
    </p:spTree>
    <p:extLst>
      <p:ext uri="{BB962C8B-B14F-4D97-AF65-F5344CB8AC3E}">
        <p14:creationId xmlns:p14="http://schemas.microsoft.com/office/powerpoint/2010/main" val="13076273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4400" b="1" dirty="0">
                <a:latin typeface="Calibri" pitchFamily="34" charset="0"/>
              </a:rPr>
              <a:t>Εισαγωγή</a:t>
            </a:r>
            <a:endParaRPr lang="el-GR" sz="4400" dirty="0"/>
          </a:p>
        </p:txBody>
      </p:sp>
      <p:sp>
        <p:nvSpPr>
          <p:cNvPr id="3" name="Θέση περιεχομένου 2"/>
          <p:cNvSpPr>
            <a:spLocks noGrp="1"/>
          </p:cNvSpPr>
          <p:nvPr>
            <p:ph idx="1"/>
          </p:nvPr>
        </p:nvSpPr>
        <p:spPr/>
        <p:txBody>
          <a:bodyPr/>
          <a:lstStyle/>
          <a:p>
            <a:pPr marL="0" indent="0" algn="just">
              <a:buNone/>
            </a:pPr>
            <a:r>
              <a:rPr lang="el-GR" b="1" i="1" dirty="0">
                <a:solidFill>
                  <a:schemeClr val="tx1"/>
                </a:solidFill>
                <a:latin typeface="Calibri" panose="020F0502020204030204" pitchFamily="34" charset="0"/>
              </a:rPr>
              <a:t>«Ο συγγραφέας στην εισαγωγή παρουσιάζει με συνοπτικό και παράλληλα ακριβή τρόπο το περιεχόμενο της εργασίας του ώστε να ενημερώσει τον αναγνώστη για το θέμα που πραγματεύεται. Διατυπώνεται το πρόβλημα, οι επιστημονικές υποθέσεις και οι μέθοδοι έρευνας που ακολουθήθηκαν κατά τη διάρκεια σύνταξης της εργασίας. Στην εισαγωγή επιπλέον, γίνεται παρουσίαση της δομής της εργασίας και του περιεχομένου κάθε κεφαλαίου»</a:t>
            </a:r>
            <a:r>
              <a:rPr lang="en-US" b="1" i="1" dirty="0">
                <a:solidFill>
                  <a:schemeClr val="tx1"/>
                </a:solidFill>
                <a:latin typeface="Calibri" panose="020F0502020204030204" pitchFamily="34" charset="0"/>
              </a:rPr>
              <a:t> </a:t>
            </a:r>
            <a:r>
              <a:rPr lang="el-GR" b="1" dirty="0">
                <a:solidFill>
                  <a:schemeClr val="tx1"/>
                </a:solidFill>
                <a:latin typeface="Calibri" panose="020F0502020204030204" pitchFamily="34" charset="0"/>
              </a:rPr>
              <a:t>(Βιβλιοθήκη Αλεξάνδρειου Τεχνολογικού Εκπαιδευτικού Ιδρύματος Θεσσαλονίκης, c2009).</a:t>
            </a:r>
          </a:p>
          <a:p>
            <a:pPr marL="0" indent="0" algn="just">
              <a:buNone/>
            </a:pPr>
            <a:endParaRPr lang="el-GR" dirty="0">
              <a:latin typeface="Calibri" panose="020F0502020204030204" pitchFamily="34" charset="0"/>
            </a:endParaRPr>
          </a:p>
          <a:p>
            <a:pPr marL="0" indent="0" algn="just">
              <a:buNone/>
            </a:pPr>
            <a:r>
              <a:rPr lang="el-GR" dirty="0">
                <a:latin typeface="Calibri" panose="020F0502020204030204" pitchFamily="34" charset="0"/>
              </a:rPr>
              <a:t>		</a:t>
            </a:r>
            <a:r>
              <a:rPr lang="el-GR" dirty="0">
                <a:solidFill>
                  <a:srgbClr val="FF0000"/>
                </a:solidFill>
                <a:latin typeface="Calibri" panose="020F0502020204030204" pitchFamily="34" charset="0"/>
              </a:rPr>
              <a:t>		</a:t>
            </a:r>
            <a:r>
              <a:rPr lang="el-GR" dirty="0" smtClean="0">
                <a:solidFill>
                  <a:srgbClr val="FF0000"/>
                </a:solidFill>
                <a:latin typeface="Calibri" panose="020F0502020204030204" pitchFamily="34" charset="0"/>
              </a:rPr>
              <a:t>			</a:t>
            </a:r>
            <a:r>
              <a:rPr lang="el-GR" b="1" dirty="0" smtClean="0">
                <a:solidFill>
                  <a:srgbClr val="FF0000"/>
                </a:solidFill>
                <a:latin typeface="Calibri" panose="020F0502020204030204" pitchFamily="34" charset="0"/>
              </a:rPr>
              <a:t>Πότε </a:t>
            </a:r>
            <a:r>
              <a:rPr lang="el-GR" b="1" dirty="0">
                <a:solidFill>
                  <a:srgbClr val="FF0000"/>
                </a:solidFill>
                <a:latin typeface="Calibri" panose="020F0502020204030204" pitchFamily="34" charset="0"/>
              </a:rPr>
              <a:t>την γράφουμε; </a:t>
            </a:r>
            <a:endParaRPr lang="el-GR" b="1" dirty="0" smtClean="0">
              <a:solidFill>
                <a:srgbClr val="FF0000"/>
              </a:solidFill>
              <a:latin typeface="Calibri" panose="020F0502020204030204" pitchFamily="34" charset="0"/>
            </a:endParaRPr>
          </a:p>
          <a:p>
            <a:pPr marL="0" indent="0" algn="just">
              <a:buNone/>
            </a:pPr>
            <a:r>
              <a:rPr lang="el-GR" b="1" dirty="0">
                <a:solidFill>
                  <a:srgbClr val="FF0000"/>
                </a:solidFill>
                <a:latin typeface="Calibri" panose="020F0502020204030204" pitchFamily="34" charset="0"/>
              </a:rPr>
              <a:t>	</a:t>
            </a:r>
            <a:r>
              <a:rPr lang="el-GR" b="1" dirty="0" smtClean="0">
                <a:solidFill>
                  <a:srgbClr val="FF0000"/>
                </a:solidFill>
                <a:latin typeface="Calibri" panose="020F0502020204030204" pitchFamily="34" charset="0"/>
              </a:rPr>
              <a:t>						Στην </a:t>
            </a:r>
            <a:r>
              <a:rPr lang="el-GR" b="1" dirty="0">
                <a:solidFill>
                  <a:srgbClr val="FF0000"/>
                </a:solidFill>
                <a:latin typeface="Calibri" panose="020F0502020204030204" pitchFamily="34" charset="0"/>
              </a:rPr>
              <a:t>αρχή ή </a:t>
            </a:r>
            <a:r>
              <a:rPr lang="el-GR" b="1" dirty="0" smtClean="0">
                <a:solidFill>
                  <a:srgbClr val="FF0000"/>
                </a:solidFill>
                <a:latin typeface="Calibri" panose="020F0502020204030204" pitchFamily="34" charset="0"/>
              </a:rPr>
              <a:t>στο </a:t>
            </a:r>
            <a:r>
              <a:rPr lang="el-GR" b="1" dirty="0">
                <a:solidFill>
                  <a:srgbClr val="FF0000"/>
                </a:solidFill>
                <a:latin typeface="Calibri" panose="020F0502020204030204" pitchFamily="34" charset="0"/>
              </a:rPr>
              <a:t>τέλος;</a:t>
            </a:r>
            <a:endParaRPr lang="en-US" b="1" dirty="0">
              <a:solidFill>
                <a:srgbClr val="FF0000"/>
              </a:solidFill>
              <a:latin typeface="Calibri" panose="020F0502020204030204" pitchFamily="34" charset="0"/>
            </a:endParaRPr>
          </a:p>
          <a:p>
            <a:endParaRPr lang="el-GR" dirty="0"/>
          </a:p>
        </p:txBody>
      </p:sp>
      <p:pic>
        <p:nvPicPr>
          <p:cNvPr id="4" name="Εικόνα 3"/>
          <p:cNvPicPr>
            <a:picLocks noChangeAspect="1"/>
          </p:cNvPicPr>
          <p:nvPr/>
        </p:nvPicPr>
        <p:blipFill>
          <a:blip r:embed="rId2" cstate="print"/>
          <a:stretch>
            <a:fillRect/>
          </a:stretch>
        </p:blipFill>
        <p:spPr>
          <a:xfrm>
            <a:off x="4542304" y="4221959"/>
            <a:ext cx="1584176" cy="1080120"/>
          </a:xfrm>
          <a:prstGeom prst="rect">
            <a:avLst/>
          </a:prstGeom>
        </p:spPr>
      </p:pic>
    </p:spTree>
    <p:extLst>
      <p:ext uri="{BB962C8B-B14F-4D97-AF65-F5344CB8AC3E}">
        <p14:creationId xmlns:p14="http://schemas.microsoft.com/office/powerpoint/2010/main" val="106149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97280" y="-710005"/>
            <a:ext cx="10058400" cy="2447365"/>
          </a:xfrm>
        </p:spPr>
        <p:txBody>
          <a:bodyPr>
            <a:noAutofit/>
          </a:bodyPr>
          <a:lstStyle/>
          <a:p>
            <a:r>
              <a:rPr lang="el-GR" sz="4000" b="1" dirty="0" smtClean="0">
                <a:latin typeface="Calibri" panose="020F0502020204030204" pitchFamily="34" charset="0"/>
              </a:rPr>
              <a:t/>
            </a:r>
            <a:br>
              <a:rPr lang="el-GR" sz="4000" b="1" dirty="0" smtClean="0">
                <a:latin typeface="Calibri" panose="020F0502020204030204" pitchFamily="34" charset="0"/>
              </a:rPr>
            </a:br>
            <a:r>
              <a:rPr lang="el-GR" sz="4000" b="1" dirty="0" smtClean="0">
                <a:latin typeface="Calibri" panose="020F0502020204030204" pitchFamily="34" charset="0"/>
              </a:rPr>
              <a:t/>
            </a:r>
            <a:br>
              <a:rPr lang="el-GR" sz="4000" b="1" dirty="0" smtClean="0">
                <a:latin typeface="Calibri" panose="020F0502020204030204" pitchFamily="34" charset="0"/>
              </a:rPr>
            </a:br>
            <a:r>
              <a:rPr lang="el-GR" sz="4000" b="1" dirty="0" smtClean="0">
                <a:latin typeface="Calibri" panose="020F0502020204030204" pitchFamily="34" charset="0"/>
              </a:rPr>
              <a:t/>
            </a:r>
            <a:br>
              <a:rPr lang="el-GR" sz="4000" b="1" dirty="0" smtClean="0">
                <a:latin typeface="Calibri" panose="020F0502020204030204" pitchFamily="34" charset="0"/>
              </a:rPr>
            </a:br>
            <a:r>
              <a:rPr lang="el-GR" sz="4000" b="1" dirty="0" smtClean="0">
                <a:latin typeface="Calibri" panose="020F0502020204030204" pitchFamily="34" charset="0"/>
              </a:rPr>
              <a:t/>
            </a:r>
            <a:br>
              <a:rPr lang="el-GR" sz="4000" b="1" dirty="0" smtClean="0">
                <a:latin typeface="Calibri" panose="020F0502020204030204" pitchFamily="34" charset="0"/>
              </a:rPr>
            </a:br>
            <a:r>
              <a:rPr lang="el-GR" sz="4000" b="1" dirty="0" smtClean="0">
                <a:latin typeface="Calibri" panose="020F0502020204030204" pitchFamily="34" charset="0"/>
              </a:rPr>
              <a:t/>
            </a:r>
            <a:br>
              <a:rPr lang="el-GR" sz="4000" b="1" dirty="0" smtClean="0">
                <a:latin typeface="Calibri" panose="020F0502020204030204" pitchFamily="34" charset="0"/>
              </a:rPr>
            </a:br>
            <a:r>
              <a:rPr lang="el-GR" sz="4000" b="1" dirty="0" smtClean="0">
                <a:latin typeface="Calibri" panose="020F0502020204030204" pitchFamily="34" charset="0"/>
              </a:rPr>
              <a:t/>
            </a:r>
            <a:br>
              <a:rPr lang="el-GR" sz="4000" b="1" dirty="0" smtClean="0">
                <a:latin typeface="Calibri" panose="020F0502020204030204" pitchFamily="34" charset="0"/>
              </a:rPr>
            </a:br>
            <a:r>
              <a:rPr lang="el-GR" sz="4000" b="1" dirty="0" smtClean="0">
                <a:latin typeface="Calibri" panose="020F0502020204030204" pitchFamily="34" charset="0"/>
              </a:rPr>
              <a:t/>
            </a:r>
            <a:br>
              <a:rPr lang="el-GR" sz="4000" b="1" dirty="0" smtClean="0">
                <a:latin typeface="Calibri" panose="020F0502020204030204" pitchFamily="34" charset="0"/>
              </a:rPr>
            </a:br>
            <a:r>
              <a:rPr lang="el-GR" sz="4000" dirty="0" smtClean="0"/>
              <a:t/>
            </a:r>
            <a:br>
              <a:rPr lang="el-GR" sz="4000" dirty="0" smtClean="0"/>
            </a:br>
            <a:r>
              <a:rPr lang="el-GR" sz="4400" b="1" dirty="0" smtClean="0">
                <a:latin typeface="Calibri" panose="020F0502020204030204" pitchFamily="34" charset="0"/>
              </a:rPr>
              <a:t>Επισκόπηση</a:t>
            </a:r>
            <a:br>
              <a:rPr lang="el-GR" sz="4400" b="1" dirty="0" smtClean="0">
                <a:latin typeface="Calibri" panose="020F0502020204030204" pitchFamily="34" charset="0"/>
              </a:rPr>
            </a:br>
            <a:r>
              <a:rPr lang="el-GR" sz="4400" b="1" dirty="0" smtClean="0">
                <a:latin typeface="Calibri" panose="020F0502020204030204" pitchFamily="34" charset="0"/>
              </a:rPr>
              <a:t>της βιβλιογραφίας 		</a:t>
            </a:r>
            <a:r>
              <a:rPr lang="en-US" sz="4400" b="1" dirty="0" smtClean="0">
                <a:latin typeface="Calibri" panose="020F0502020204030204" pitchFamily="34" charset="0"/>
              </a:rPr>
              <a:t>Literature</a:t>
            </a:r>
            <a:r>
              <a:rPr lang="el-GR" sz="4400" b="1" dirty="0" smtClean="0">
                <a:latin typeface="Calibri" panose="020F0502020204030204" pitchFamily="34" charset="0"/>
              </a:rPr>
              <a:t> </a:t>
            </a:r>
            <a:r>
              <a:rPr lang="en-US" sz="4400" b="1" dirty="0" smtClean="0">
                <a:latin typeface="Calibri" panose="020F0502020204030204" pitchFamily="34" charset="0"/>
              </a:rPr>
              <a:t>Review</a:t>
            </a:r>
            <a:endParaRPr lang="el-GR" sz="4400" dirty="0"/>
          </a:p>
        </p:txBody>
      </p:sp>
      <p:sp>
        <p:nvSpPr>
          <p:cNvPr id="3" name="Θέση περιεχομένου 2"/>
          <p:cNvSpPr>
            <a:spLocks noGrp="1"/>
          </p:cNvSpPr>
          <p:nvPr>
            <p:ph idx="1"/>
          </p:nvPr>
        </p:nvSpPr>
        <p:spPr/>
        <p:txBody>
          <a:bodyPr/>
          <a:lstStyle/>
          <a:p>
            <a:endParaRPr lang="el-GR" b="1" dirty="0" smtClean="0">
              <a:solidFill>
                <a:schemeClr val="tx1"/>
              </a:solidFill>
              <a:latin typeface="Calibri" pitchFamily="34" charset="0"/>
            </a:endParaRPr>
          </a:p>
          <a:p>
            <a:r>
              <a:rPr lang="el-GR" b="1" dirty="0" smtClean="0">
                <a:solidFill>
                  <a:schemeClr val="tx1"/>
                </a:solidFill>
                <a:latin typeface="Calibri" pitchFamily="34" charset="0"/>
              </a:rPr>
              <a:t>Αποτελεί </a:t>
            </a:r>
            <a:r>
              <a:rPr lang="el-GR" b="1" dirty="0">
                <a:solidFill>
                  <a:schemeClr val="tx1"/>
                </a:solidFill>
                <a:latin typeface="Calibri" pitchFamily="34" charset="0"/>
              </a:rPr>
              <a:t>μια συνοπτική αναφορά </a:t>
            </a:r>
            <a:r>
              <a:rPr lang="en-US" b="1" dirty="0">
                <a:solidFill>
                  <a:schemeClr val="tx1"/>
                </a:solidFill>
                <a:latin typeface="Calibri" pitchFamily="34" charset="0"/>
              </a:rPr>
              <a:t>(summary) </a:t>
            </a:r>
            <a:r>
              <a:rPr lang="el-GR" b="1" dirty="0" smtClean="0">
                <a:solidFill>
                  <a:schemeClr val="tx1"/>
                </a:solidFill>
                <a:latin typeface="Calibri" pitchFamily="34" charset="0"/>
              </a:rPr>
              <a:t>στις δημοσιευμένες επιστημονικές πηγές </a:t>
            </a:r>
            <a:r>
              <a:rPr lang="el-GR" b="1" dirty="0">
                <a:solidFill>
                  <a:schemeClr val="tx1"/>
                </a:solidFill>
                <a:latin typeface="Calibri" pitchFamily="34" charset="0"/>
              </a:rPr>
              <a:t>που έχουν </a:t>
            </a:r>
            <a:r>
              <a:rPr lang="el-GR" b="1" dirty="0" smtClean="0">
                <a:solidFill>
                  <a:schemeClr val="tx1"/>
                </a:solidFill>
                <a:latin typeface="Calibri" pitchFamily="34" charset="0"/>
              </a:rPr>
              <a:t>χρησιμοποιηθεί (ερευνηθεί και μελετηθεί) </a:t>
            </a:r>
            <a:r>
              <a:rPr lang="el-GR" b="1" dirty="0">
                <a:solidFill>
                  <a:schemeClr val="tx1"/>
                </a:solidFill>
                <a:latin typeface="Calibri" pitchFamily="34" charset="0"/>
              </a:rPr>
              <a:t>και αφορούν στο θέμα ή στο ερευνητικό ερώτημα της εργασίας.</a:t>
            </a:r>
          </a:p>
          <a:p>
            <a:r>
              <a:rPr lang="el-GR" b="1" dirty="0">
                <a:solidFill>
                  <a:schemeClr val="tx1"/>
                </a:solidFill>
                <a:latin typeface="Calibri" pitchFamily="34" charset="0"/>
              </a:rPr>
              <a:t>Πόσο εκτεταμένη θα </a:t>
            </a:r>
            <a:r>
              <a:rPr lang="el-GR" b="1" dirty="0" smtClean="0">
                <a:solidFill>
                  <a:schemeClr val="tx1"/>
                </a:solidFill>
                <a:latin typeface="Calibri" pitchFamily="34" charset="0"/>
              </a:rPr>
              <a:t>είναι, </a:t>
            </a:r>
            <a:r>
              <a:rPr lang="el-GR" b="1" dirty="0">
                <a:solidFill>
                  <a:schemeClr val="tx1"/>
                </a:solidFill>
                <a:latin typeface="Calibri" pitchFamily="34" charset="0"/>
              </a:rPr>
              <a:t>ορίζεται συνήθως από τους καθηγητές.</a:t>
            </a:r>
          </a:p>
          <a:p>
            <a:endParaRPr lang="el-GR" b="1" dirty="0">
              <a:solidFill>
                <a:schemeClr val="tx1"/>
              </a:solidFill>
              <a:latin typeface="Calibri" pitchFamily="34" charset="0"/>
            </a:endParaRPr>
          </a:p>
          <a:p>
            <a:r>
              <a:rPr lang="el-GR" b="1" dirty="0">
                <a:solidFill>
                  <a:schemeClr val="tx1"/>
                </a:solidFill>
                <a:latin typeface="Calibri" pitchFamily="34" charset="0"/>
              </a:rPr>
              <a:t>Μπορεί να ενσωματωθεί στην </a:t>
            </a:r>
            <a:r>
              <a:rPr lang="el-GR" b="1" dirty="0">
                <a:solidFill>
                  <a:srgbClr val="FF0000"/>
                </a:solidFill>
                <a:latin typeface="Calibri" pitchFamily="34" charset="0"/>
              </a:rPr>
              <a:t>Εισαγωγή </a:t>
            </a:r>
            <a:endParaRPr lang="el-GR" b="1" dirty="0" smtClean="0">
              <a:solidFill>
                <a:srgbClr val="FF0000"/>
              </a:solidFill>
              <a:latin typeface="Calibri" pitchFamily="34" charset="0"/>
            </a:endParaRPr>
          </a:p>
          <a:p>
            <a:r>
              <a:rPr lang="el-GR" b="1" dirty="0" smtClean="0">
                <a:solidFill>
                  <a:schemeClr val="tx1"/>
                </a:solidFill>
                <a:latin typeface="Calibri" pitchFamily="34" charset="0"/>
              </a:rPr>
              <a:t>αντί </a:t>
            </a:r>
            <a:r>
              <a:rPr lang="el-GR" b="1" dirty="0">
                <a:solidFill>
                  <a:schemeClr val="tx1"/>
                </a:solidFill>
                <a:latin typeface="Calibri" pitchFamily="34" charset="0"/>
              </a:rPr>
              <a:t>να αποτελεί ξεχωριστό κεφάλαιο της εργασίας</a:t>
            </a:r>
            <a:r>
              <a:rPr lang="en-US" b="1" dirty="0">
                <a:solidFill>
                  <a:schemeClr val="tx1"/>
                </a:solidFill>
                <a:latin typeface="Calibri" pitchFamily="34" charset="0"/>
              </a:rPr>
              <a:t>.</a:t>
            </a:r>
            <a:endParaRPr lang="el-GR" b="1" dirty="0">
              <a:solidFill>
                <a:schemeClr val="tx1"/>
              </a:solidFill>
              <a:latin typeface="Calibri" pitchFamily="34" charset="0"/>
            </a:endParaRPr>
          </a:p>
          <a:p>
            <a:endParaRPr lang="el-GR" dirty="0"/>
          </a:p>
        </p:txBody>
      </p:sp>
    </p:spTree>
    <p:extLst>
      <p:ext uri="{BB962C8B-B14F-4D97-AF65-F5344CB8AC3E}">
        <p14:creationId xmlns:p14="http://schemas.microsoft.com/office/powerpoint/2010/main" val="1272610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4400" b="1" dirty="0">
                <a:latin typeface="Calibri" panose="020F0502020204030204" pitchFamily="34" charset="0"/>
              </a:rPr>
              <a:t>Μέθοδος</a:t>
            </a:r>
            <a:endParaRPr lang="el-GR" sz="4400" dirty="0"/>
          </a:p>
        </p:txBody>
      </p:sp>
      <p:sp>
        <p:nvSpPr>
          <p:cNvPr id="3" name="Θέση περιεχομένου 2"/>
          <p:cNvSpPr>
            <a:spLocks noGrp="1"/>
          </p:cNvSpPr>
          <p:nvPr>
            <p:ph idx="1"/>
          </p:nvPr>
        </p:nvSpPr>
        <p:spPr/>
        <p:txBody>
          <a:bodyPr>
            <a:normAutofit lnSpcReduction="10000"/>
          </a:bodyPr>
          <a:lstStyle/>
          <a:p>
            <a:pPr algn="just"/>
            <a:r>
              <a:rPr lang="el-GR" b="1" dirty="0">
                <a:solidFill>
                  <a:schemeClr val="tx1"/>
                </a:solidFill>
                <a:latin typeface="Calibri" pitchFamily="34" charset="0"/>
              </a:rPr>
              <a:t>Αναφέρεστε στις ενέργειες και τους τρόπους με τους οποίους έγινε η εργασία. Είναι σημαντικό να παρουσιάζεται αναλυτικά,</a:t>
            </a:r>
            <a:r>
              <a:rPr lang="en-US" b="1" dirty="0">
                <a:solidFill>
                  <a:schemeClr val="tx1"/>
                </a:solidFill>
                <a:latin typeface="Calibri" pitchFamily="34" charset="0"/>
              </a:rPr>
              <a:t> </a:t>
            </a:r>
            <a:r>
              <a:rPr lang="el-GR" b="1" dirty="0">
                <a:solidFill>
                  <a:schemeClr val="tx1"/>
                </a:solidFill>
                <a:latin typeface="Calibri" pitchFamily="34" charset="0"/>
              </a:rPr>
              <a:t>γιατί με αυτό τον τρόπο άλλοι ερευνητές μπορούν να χρησιμοποιήσουν τις πληροφορίες και να προσπαθήσουν να επαναλάβουν την έρευνα και να δουν αν θα καταλήξουν στα ίδια αποτελέσματα.</a:t>
            </a:r>
          </a:p>
          <a:p>
            <a:r>
              <a:rPr lang="el-GR" b="1" dirty="0" smtClean="0">
                <a:solidFill>
                  <a:srgbClr val="FF0000"/>
                </a:solidFill>
                <a:latin typeface="Calibri" pitchFamily="34" charset="0"/>
              </a:rPr>
              <a:t>Βασικά </a:t>
            </a:r>
            <a:r>
              <a:rPr lang="el-GR" b="1" dirty="0">
                <a:solidFill>
                  <a:srgbClr val="FF0000"/>
                </a:solidFill>
                <a:latin typeface="Calibri" pitchFamily="34" charset="0"/>
              </a:rPr>
              <a:t>στοιχεία: </a:t>
            </a:r>
            <a:r>
              <a:rPr lang="el-GR" b="1" dirty="0">
                <a:solidFill>
                  <a:schemeClr val="tx1"/>
                </a:solidFill>
                <a:latin typeface="Calibri" pitchFamily="34" charset="0"/>
              </a:rPr>
              <a:t>  </a:t>
            </a:r>
            <a:r>
              <a:rPr lang="el-GR" b="1" dirty="0" smtClean="0">
                <a:solidFill>
                  <a:schemeClr val="tx1"/>
                </a:solidFill>
                <a:latin typeface="Calibri" pitchFamily="34" charset="0"/>
              </a:rPr>
              <a:t>πληρότητα </a:t>
            </a:r>
            <a:r>
              <a:rPr lang="el-GR" b="1" dirty="0">
                <a:solidFill>
                  <a:schemeClr val="tx1"/>
                </a:solidFill>
                <a:latin typeface="Calibri" pitchFamily="34" charset="0"/>
              </a:rPr>
              <a:t>και </a:t>
            </a:r>
            <a:r>
              <a:rPr lang="el-GR" b="1" dirty="0" smtClean="0">
                <a:solidFill>
                  <a:schemeClr val="tx1"/>
                </a:solidFill>
                <a:latin typeface="Calibri" pitchFamily="34" charset="0"/>
              </a:rPr>
              <a:t>ακρίβεια  με </a:t>
            </a:r>
            <a:r>
              <a:rPr lang="el-GR" b="1" dirty="0">
                <a:solidFill>
                  <a:schemeClr val="tx1"/>
                </a:solidFill>
                <a:latin typeface="Calibri" pitchFamily="34" charset="0"/>
              </a:rPr>
              <a:t>σκοπό </a:t>
            </a:r>
            <a:r>
              <a:rPr lang="el-GR" b="1" dirty="0" smtClean="0">
                <a:solidFill>
                  <a:schemeClr val="tx1"/>
                </a:solidFill>
                <a:latin typeface="Calibri" pitchFamily="34" charset="0"/>
              </a:rPr>
              <a:t>την διευκόλυνση </a:t>
            </a:r>
            <a:r>
              <a:rPr lang="el-GR" b="1" dirty="0">
                <a:solidFill>
                  <a:schemeClr val="tx1"/>
                </a:solidFill>
                <a:latin typeface="Calibri" pitchFamily="34" charset="0"/>
              </a:rPr>
              <a:t>της </a:t>
            </a:r>
            <a:r>
              <a:rPr lang="el-GR" b="1" dirty="0" smtClean="0">
                <a:solidFill>
                  <a:schemeClr val="tx1"/>
                </a:solidFill>
                <a:latin typeface="Calibri" pitchFamily="34" charset="0"/>
              </a:rPr>
              <a:t>αξιολόγησης</a:t>
            </a:r>
          </a:p>
          <a:p>
            <a:r>
              <a:rPr lang="el-GR" b="1" dirty="0" smtClean="0">
                <a:solidFill>
                  <a:srgbClr val="00B050"/>
                </a:solidFill>
                <a:latin typeface="Calibri" pitchFamily="34" charset="0"/>
              </a:rPr>
              <a:t>Πιθανές </a:t>
            </a:r>
            <a:r>
              <a:rPr lang="el-GR" b="1" dirty="0">
                <a:solidFill>
                  <a:srgbClr val="00B050"/>
                </a:solidFill>
                <a:latin typeface="Calibri" pitchFamily="34" charset="0"/>
              </a:rPr>
              <a:t>ενότητες</a:t>
            </a:r>
            <a:r>
              <a:rPr lang="el-GR" b="1" dirty="0">
                <a:solidFill>
                  <a:schemeClr val="tx1"/>
                </a:solidFill>
                <a:latin typeface="Calibri" pitchFamily="34" charset="0"/>
              </a:rPr>
              <a:t> του κεφαλαίου: </a:t>
            </a:r>
            <a:r>
              <a:rPr lang="el-GR" b="1" dirty="0" smtClean="0">
                <a:solidFill>
                  <a:schemeClr val="tx1"/>
                </a:solidFill>
                <a:latin typeface="Calibri" pitchFamily="34" charset="0"/>
              </a:rPr>
              <a:t> </a:t>
            </a:r>
          </a:p>
          <a:p>
            <a:pPr marL="384048" lvl="2" indent="0">
              <a:buNone/>
            </a:pPr>
            <a:endParaRPr lang="el-GR" b="1" dirty="0">
              <a:solidFill>
                <a:schemeClr val="tx1"/>
              </a:solidFill>
              <a:latin typeface="Calibri" pitchFamily="34" charset="0"/>
            </a:endParaRPr>
          </a:p>
          <a:p>
            <a:pPr marL="384048" lvl="2" indent="0">
              <a:buNone/>
            </a:pPr>
            <a:r>
              <a:rPr lang="el-GR" b="1" dirty="0">
                <a:solidFill>
                  <a:schemeClr val="tx1"/>
                </a:solidFill>
                <a:latin typeface="Calibri" pitchFamily="34" charset="0"/>
              </a:rPr>
              <a:t>	</a:t>
            </a:r>
            <a:r>
              <a:rPr lang="el-GR" sz="2000" b="1" dirty="0">
                <a:solidFill>
                  <a:schemeClr val="tx1"/>
                </a:solidFill>
                <a:latin typeface="Calibri" pitchFamily="34" charset="0"/>
              </a:rPr>
              <a:t>Συμμετέχοντες </a:t>
            </a:r>
          </a:p>
          <a:p>
            <a:pPr marL="0" indent="0">
              <a:buNone/>
            </a:pPr>
            <a:r>
              <a:rPr lang="el-GR" b="1" dirty="0">
                <a:solidFill>
                  <a:schemeClr val="tx1"/>
                </a:solidFill>
                <a:latin typeface="Calibri" pitchFamily="34" charset="0"/>
              </a:rPr>
              <a:t>	Θέματα διερεύνησης</a:t>
            </a:r>
          </a:p>
          <a:p>
            <a:pPr marL="0" indent="0">
              <a:buNone/>
            </a:pPr>
            <a:r>
              <a:rPr lang="el-GR" b="1" dirty="0">
                <a:solidFill>
                  <a:schemeClr val="tx1"/>
                </a:solidFill>
                <a:latin typeface="Calibri" pitchFamily="34" charset="0"/>
              </a:rPr>
              <a:t>	Εργαλεία – Μετρήσεις</a:t>
            </a:r>
          </a:p>
          <a:p>
            <a:pPr marL="0" indent="0">
              <a:buNone/>
            </a:pPr>
            <a:r>
              <a:rPr lang="el-GR" b="1" dirty="0">
                <a:solidFill>
                  <a:schemeClr val="tx1"/>
                </a:solidFill>
                <a:latin typeface="Calibri" pitchFamily="34" charset="0"/>
              </a:rPr>
              <a:t>	Διαδικασία</a:t>
            </a:r>
          </a:p>
          <a:p>
            <a:endParaRPr lang="el-GR" dirty="0"/>
          </a:p>
        </p:txBody>
      </p:sp>
    </p:spTree>
    <p:extLst>
      <p:ext uri="{BB962C8B-B14F-4D97-AF65-F5344CB8AC3E}">
        <p14:creationId xmlns:p14="http://schemas.microsoft.com/office/powerpoint/2010/main" val="1355859849"/>
      </p:ext>
    </p:extLst>
  </p:cSld>
  <p:clrMapOvr>
    <a:masterClrMapping/>
  </p:clrMapOvr>
</p:sld>
</file>

<file path=ppt/theme/theme1.xml><?xml version="1.0" encoding="utf-8"?>
<a:theme xmlns:a="http://schemas.openxmlformats.org/drawingml/2006/main" name="Ανασκόπηση">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120</TotalTime>
  <Words>856</Words>
  <Application>Microsoft Office PowerPoint</Application>
  <PresentationFormat>Ευρεία οθόνη</PresentationFormat>
  <Paragraphs>121</Paragraphs>
  <Slides>16</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16</vt:i4>
      </vt:variant>
    </vt:vector>
  </HeadingPairs>
  <TitlesOfParts>
    <vt:vector size="24" baseType="lpstr">
      <vt:lpstr>Arial Unicode MS</vt:lpstr>
      <vt:lpstr>Arial</vt:lpstr>
      <vt:lpstr>Calibri</vt:lpstr>
      <vt:lpstr>Calibri Light</vt:lpstr>
      <vt:lpstr>Corbel</vt:lpstr>
      <vt:lpstr>Wingdings</vt:lpstr>
      <vt:lpstr>Wingdings 2</vt:lpstr>
      <vt:lpstr>Ανασκόπηση</vt:lpstr>
      <vt:lpstr>Συγγραφή μεταπτυχιακής διπλωματικής εργασίας</vt:lpstr>
      <vt:lpstr>Σύνοψη  περιεχομένου</vt:lpstr>
      <vt:lpstr>Δομή της εργασίας </vt:lpstr>
      <vt:lpstr>Σελίδα τίτλου</vt:lpstr>
      <vt:lpstr>Περίληψη     Περίληψη                </vt:lpstr>
      <vt:lpstr>Πίνακας περιεχομένων</vt:lpstr>
      <vt:lpstr>Εισαγωγή</vt:lpstr>
      <vt:lpstr>        Επισκόπηση της βιβλιογραφίας   Literature Review</vt:lpstr>
      <vt:lpstr>Μέθοδος</vt:lpstr>
      <vt:lpstr>Αποτελέσματα</vt:lpstr>
      <vt:lpstr>Συμπεράσματα ή συζήτηση</vt:lpstr>
      <vt:lpstr>Βιβλιογραφία</vt:lpstr>
      <vt:lpstr>Παρουσίαση του PowerPoint</vt:lpstr>
      <vt:lpstr>Παραρτήματα</vt:lpstr>
      <vt:lpstr>Επιμέλεια της εμφάνισης του κειμένου</vt:lpstr>
      <vt:lpstr>Παρουσίαση του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Συγγραφή μεταπτυχιακής διπλωματικής εργασίας</dc:title>
  <dc:creator>Χριστίνα</dc:creator>
  <cp:lastModifiedBy>Χριστίνα</cp:lastModifiedBy>
  <cp:revision>12</cp:revision>
  <dcterms:created xsi:type="dcterms:W3CDTF">2016-06-02T06:30:23Z</dcterms:created>
  <dcterms:modified xsi:type="dcterms:W3CDTF">2016-06-02T08:30:45Z</dcterms:modified>
</cp:coreProperties>
</file>